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3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7.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85" r:id="rId3"/>
    <p:sldId id="350" r:id="rId4"/>
    <p:sldId id="349" r:id="rId5"/>
    <p:sldId id="317" r:id="rId6"/>
    <p:sldId id="324" r:id="rId7"/>
    <p:sldId id="321" r:id="rId8"/>
    <p:sldId id="328" r:id="rId9"/>
    <p:sldId id="322" r:id="rId10"/>
    <p:sldId id="329" r:id="rId11"/>
    <p:sldId id="323" r:id="rId12"/>
    <p:sldId id="351" r:id="rId13"/>
    <p:sldId id="352" r:id="rId14"/>
    <p:sldId id="325" r:id="rId15"/>
    <p:sldId id="320" r:id="rId16"/>
    <p:sldId id="332" r:id="rId17"/>
    <p:sldId id="330" r:id="rId18"/>
    <p:sldId id="333" r:id="rId19"/>
    <p:sldId id="334" r:id="rId20"/>
    <p:sldId id="353" r:id="rId21"/>
    <p:sldId id="354" r:id="rId22"/>
    <p:sldId id="327" r:id="rId23"/>
    <p:sldId id="336" r:id="rId24"/>
    <p:sldId id="335" r:id="rId25"/>
    <p:sldId id="342" r:id="rId26"/>
    <p:sldId id="339" r:id="rId27"/>
    <p:sldId id="340" r:id="rId28"/>
    <p:sldId id="338" r:id="rId29"/>
    <p:sldId id="355" r:id="rId30"/>
    <p:sldId id="356" r:id="rId31"/>
    <p:sldId id="326" r:id="rId32"/>
    <p:sldId id="319" r:id="rId33"/>
    <p:sldId id="346" r:id="rId34"/>
    <p:sldId id="343" r:id="rId35"/>
    <p:sldId id="347" r:id="rId36"/>
    <p:sldId id="344" r:id="rId37"/>
    <p:sldId id="316"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3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8" autoAdjust="0"/>
    <p:restoredTop sz="94662" autoAdjust="0"/>
  </p:normalViewPr>
  <p:slideViewPr>
    <p:cSldViewPr>
      <p:cViewPr varScale="1">
        <p:scale>
          <a:sx n="77" d="100"/>
          <a:sy n="77" d="100"/>
        </p:scale>
        <p:origin x="-108" y="-546"/>
      </p:cViewPr>
      <p:guideLst>
        <p:guide orient="horz" pos="2160"/>
        <p:guide pos="2880"/>
      </p:guideLst>
    </p:cSldViewPr>
  </p:slideViewPr>
  <p:outlineViewPr>
    <p:cViewPr>
      <p:scale>
        <a:sx n="33" d="100"/>
        <a:sy n="33" d="100"/>
      </p:scale>
      <p:origin x="24" y="22836"/>
    </p:cViewPr>
  </p:outlineViewPr>
  <p:notesTextViewPr>
    <p:cViewPr>
      <p:scale>
        <a:sx n="1" d="1"/>
        <a:sy n="1" d="1"/>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D190A4A-038C-42ED-A6E3-00325CB67DE8}" type="datetimeFigureOut">
              <a:rPr lang="en-US" smtClean="0"/>
              <a:t>2/18/2020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BD30E3D-E303-498C-9D70-C81A34F573B0}" type="slidenum">
              <a:rPr lang="en-US" smtClean="0"/>
              <a:t>‹#›</a:t>
            </a:fld>
            <a:endParaRPr lang="en-US"/>
          </a:p>
        </p:txBody>
      </p:sp>
    </p:spTree>
    <p:extLst>
      <p:ext uri="{BB962C8B-B14F-4D97-AF65-F5344CB8AC3E}">
        <p14:creationId xmlns:p14="http://schemas.microsoft.com/office/powerpoint/2010/main" val="1231144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0470DB-CE93-4A9A-A67A-DF9092033D48}"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74B51-6007-4687-B389-37250EBA7EF6}" type="slidenum">
              <a:rPr lang="en-US" smtClean="0"/>
              <a:t>‹#›</a:t>
            </a:fld>
            <a:endParaRPr lang="en-US"/>
          </a:p>
        </p:txBody>
      </p:sp>
    </p:spTree>
    <p:extLst>
      <p:ext uri="{BB962C8B-B14F-4D97-AF65-F5344CB8AC3E}">
        <p14:creationId xmlns:p14="http://schemas.microsoft.com/office/powerpoint/2010/main" val="2503049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470DB-CE93-4A9A-A67A-DF9092033D48}"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74B51-6007-4687-B389-37250EBA7EF6}" type="slidenum">
              <a:rPr lang="en-US" smtClean="0"/>
              <a:t>‹#›</a:t>
            </a:fld>
            <a:endParaRPr lang="en-US"/>
          </a:p>
        </p:txBody>
      </p:sp>
    </p:spTree>
    <p:extLst>
      <p:ext uri="{BB962C8B-B14F-4D97-AF65-F5344CB8AC3E}">
        <p14:creationId xmlns:p14="http://schemas.microsoft.com/office/powerpoint/2010/main" val="3868109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470DB-CE93-4A9A-A67A-DF9092033D48}"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74B51-6007-4687-B389-37250EBA7EF6}" type="slidenum">
              <a:rPr lang="en-US" smtClean="0"/>
              <a:t>‹#›</a:t>
            </a:fld>
            <a:endParaRPr lang="en-US"/>
          </a:p>
        </p:txBody>
      </p:sp>
    </p:spTree>
    <p:extLst>
      <p:ext uri="{BB962C8B-B14F-4D97-AF65-F5344CB8AC3E}">
        <p14:creationId xmlns:p14="http://schemas.microsoft.com/office/powerpoint/2010/main" val="199148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470DB-CE93-4A9A-A67A-DF9092033D48}"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74B51-6007-4687-B389-37250EBA7EF6}" type="slidenum">
              <a:rPr lang="en-US" smtClean="0"/>
              <a:t>‹#›</a:t>
            </a:fld>
            <a:endParaRPr lang="en-US"/>
          </a:p>
        </p:txBody>
      </p:sp>
    </p:spTree>
    <p:extLst>
      <p:ext uri="{BB962C8B-B14F-4D97-AF65-F5344CB8AC3E}">
        <p14:creationId xmlns:p14="http://schemas.microsoft.com/office/powerpoint/2010/main" val="739075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0470DB-CE93-4A9A-A67A-DF9092033D48}"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74B51-6007-4687-B389-37250EBA7EF6}" type="slidenum">
              <a:rPr lang="en-US" smtClean="0"/>
              <a:t>‹#›</a:t>
            </a:fld>
            <a:endParaRPr lang="en-US"/>
          </a:p>
        </p:txBody>
      </p:sp>
    </p:spTree>
    <p:extLst>
      <p:ext uri="{BB962C8B-B14F-4D97-AF65-F5344CB8AC3E}">
        <p14:creationId xmlns:p14="http://schemas.microsoft.com/office/powerpoint/2010/main" val="383713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0470DB-CE93-4A9A-A67A-DF9092033D48}" type="datetimeFigureOut">
              <a:rPr lang="en-US" smtClean="0"/>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E74B51-6007-4687-B389-37250EBA7EF6}" type="slidenum">
              <a:rPr lang="en-US" smtClean="0"/>
              <a:t>‹#›</a:t>
            </a:fld>
            <a:endParaRPr lang="en-US"/>
          </a:p>
        </p:txBody>
      </p:sp>
    </p:spTree>
    <p:extLst>
      <p:ext uri="{BB962C8B-B14F-4D97-AF65-F5344CB8AC3E}">
        <p14:creationId xmlns:p14="http://schemas.microsoft.com/office/powerpoint/2010/main" val="397878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0470DB-CE93-4A9A-A67A-DF9092033D48}" type="datetimeFigureOut">
              <a:rPr lang="en-US" smtClean="0"/>
              <a:t>2/18/2020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E74B51-6007-4687-B389-37250EBA7EF6}" type="slidenum">
              <a:rPr lang="en-US" smtClean="0"/>
              <a:t>‹#›</a:t>
            </a:fld>
            <a:endParaRPr lang="en-US"/>
          </a:p>
        </p:txBody>
      </p:sp>
    </p:spTree>
    <p:extLst>
      <p:ext uri="{BB962C8B-B14F-4D97-AF65-F5344CB8AC3E}">
        <p14:creationId xmlns:p14="http://schemas.microsoft.com/office/powerpoint/2010/main" val="286082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0470DB-CE93-4A9A-A67A-DF9092033D48}" type="datetimeFigureOut">
              <a:rPr lang="en-US" smtClean="0"/>
              <a:t>2/18/2020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E74B51-6007-4687-B389-37250EBA7EF6}" type="slidenum">
              <a:rPr lang="en-US" smtClean="0"/>
              <a:t>‹#›</a:t>
            </a:fld>
            <a:endParaRPr lang="en-US"/>
          </a:p>
        </p:txBody>
      </p:sp>
    </p:spTree>
    <p:extLst>
      <p:ext uri="{BB962C8B-B14F-4D97-AF65-F5344CB8AC3E}">
        <p14:creationId xmlns:p14="http://schemas.microsoft.com/office/powerpoint/2010/main" val="2017095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0470DB-CE93-4A9A-A67A-DF9092033D48}" type="datetimeFigureOut">
              <a:rPr lang="en-US" smtClean="0"/>
              <a:t>2/18/2020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E74B51-6007-4687-B389-37250EBA7EF6}" type="slidenum">
              <a:rPr lang="en-US" smtClean="0"/>
              <a:t>‹#›</a:t>
            </a:fld>
            <a:endParaRPr lang="en-US"/>
          </a:p>
        </p:txBody>
      </p:sp>
    </p:spTree>
    <p:extLst>
      <p:ext uri="{BB962C8B-B14F-4D97-AF65-F5344CB8AC3E}">
        <p14:creationId xmlns:p14="http://schemas.microsoft.com/office/powerpoint/2010/main" val="1640011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0470DB-CE93-4A9A-A67A-DF9092033D48}" type="datetimeFigureOut">
              <a:rPr lang="en-US" smtClean="0"/>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E74B51-6007-4687-B389-37250EBA7EF6}" type="slidenum">
              <a:rPr lang="en-US" smtClean="0"/>
              <a:t>‹#›</a:t>
            </a:fld>
            <a:endParaRPr lang="en-US"/>
          </a:p>
        </p:txBody>
      </p:sp>
    </p:spTree>
    <p:extLst>
      <p:ext uri="{BB962C8B-B14F-4D97-AF65-F5344CB8AC3E}">
        <p14:creationId xmlns:p14="http://schemas.microsoft.com/office/powerpoint/2010/main" val="325795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0470DB-CE93-4A9A-A67A-DF9092033D48}" type="datetimeFigureOut">
              <a:rPr lang="en-US" smtClean="0"/>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E74B51-6007-4687-B389-37250EBA7EF6}" type="slidenum">
              <a:rPr lang="en-US" smtClean="0"/>
              <a:t>‹#›</a:t>
            </a:fld>
            <a:endParaRPr lang="en-US"/>
          </a:p>
        </p:txBody>
      </p:sp>
    </p:spTree>
    <p:extLst>
      <p:ext uri="{BB962C8B-B14F-4D97-AF65-F5344CB8AC3E}">
        <p14:creationId xmlns:p14="http://schemas.microsoft.com/office/powerpoint/2010/main" val="1354716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80000"/>
                <a:satMod val="300000"/>
              </a:schemeClr>
            </a:gs>
            <a:gs pos="100000">
              <a:schemeClr val="bg1">
                <a:shade val="30000"/>
                <a:satMod val="200000"/>
                <a:alpha val="57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470DB-CE93-4A9A-A67A-DF9092033D48}" type="datetimeFigureOut">
              <a:rPr lang="en-US" smtClean="0"/>
              <a:t>2/18/2020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74B51-6007-4687-B389-37250EBA7EF6}" type="slidenum">
              <a:rPr lang="en-US" smtClean="0"/>
              <a:t>‹#›</a:t>
            </a:fld>
            <a:endParaRPr lang="en-US"/>
          </a:p>
        </p:txBody>
      </p:sp>
    </p:spTree>
    <p:extLst>
      <p:ext uri="{BB962C8B-B14F-4D97-AF65-F5344CB8AC3E}">
        <p14:creationId xmlns:p14="http://schemas.microsoft.com/office/powerpoint/2010/main" val="374555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mailto:Patty.Dominguez@ClarkCountyNV.gov" TargetMode="External"/><Relationship Id="rId2" Type="http://schemas.openxmlformats.org/officeDocument/2006/relationships/hyperlink" Target="https://www.clarkcountynv.gov/parks/Pages/zap-homepage.aspx" TargetMode="Externa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3276600"/>
          </a:xfrm>
        </p:spPr>
        <p:txBody>
          <a:bodyPr>
            <a:normAutofit/>
          </a:bodyPr>
          <a:lstStyle/>
          <a:p>
            <a:r>
              <a:rPr lang="en-US" sz="900" dirty="0" smtClean="0"/>
              <a:t>Zap 9</a:t>
            </a:r>
            <a:endParaRPr lang="en-US" sz="900" dirty="0"/>
          </a:p>
        </p:txBody>
      </p:sp>
      <p:sp>
        <p:nvSpPr>
          <p:cNvPr id="3" name="Subtitle 2"/>
          <p:cNvSpPr>
            <a:spLocks noGrp="1"/>
          </p:cNvSpPr>
          <p:nvPr>
            <p:ph type="subTitle" idx="1"/>
          </p:nvPr>
        </p:nvSpPr>
        <p:spPr>
          <a:xfrm>
            <a:off x="609600" y="3886200"/>
            <a:ext cx="8001000" cy="2743200"/>
          </a:xfrm>
        </p:spPr>
        <p:txBody>
          <a:bodyPr>
            <a:normAutofit/>
          </a:bodyPr>
          <a:lstStyle/>
          <a:p>
            <a:r>
              <a:rPr lang="en-US" sz="3400" b="1" i="1" dirty="0" smtClean="0">
                <a:solidFill>
                  <a:schemeClr val="tx1"/>
                </a:solidFill>
                <a:effectLst>
                  <a:outerShdw blurRad="50800" dist="38100" dir="2700000" algn="tl" rotWithShape="0">
                    <a:prstClr val="black">
                      <a:alpha val="40000"/>
                    </a:prstClr>
                  </a:outerShdw>
                </a:effectLst>
                <a:latin typeface="Century Gothic" panose="020B0502020202020204" pitchFamily="34" charset="0"/>
                <a:cs typeface="Arial" panose="020B0604020202020204" pitchFamily="34" charset="0"/>
              </a:rPr>
              <a:t>Zap 12 on Mt Charleston</a:t>
            </a:r>
          </a:p>
          <a:p>
            <a:endParaRPr lang="en-US" sz="600" b="1" dirty="0" smtClean="0">
              <a:solidFill>
                <a:schemeClr val="tx1"/>
              </a:solidFill>
              <a:latin typeface="Century Gothic" panose="020B0502020202020204" pitchFamily="34" charset="0"/>
              <a:cs typeface="Arial" panose="020B0604020202020204" pitchFamily="34" charset="0"/>
            </a:endParaRPr>
          </a:p>
          <a:p>
            <a:r>
              <a:rPr lang="en-US" sz="2200" b="1" dirty="0" smtClean="0">
                <a:solidFill>
                  <a:schemeClr val="tx1"/>
                </a:solidFill>
                <a:latin typeface="Century Gothic" panose="020B0502020202020204" pitchFamily="34" charset="0"/>
                <a:cs typeface="Arial" panose="020B0604020202020204" pitchFamily="34" charset="0"/>
              </a:rPr>
              <a:t>Presented by: Clark County Parks &amp; Recreation and Commissioner Larry Brown</a:t>
            </a:r>
          </a:p>
          <a:p>
            <a:endParaRPr lang="en-US" sz="400" b="1" dirty="0" smtClean="0">
              <a:solidFill>
                <a:schemeClr val="tx1"/>
              </a:solidFill>
              <a:latin typeface="Century Gothic" panose="020B0502020202020204" pitchFamily="34" charset="0"/>
              <a:cs typeface="Arial" panose="020B0604020202020204" pitchFamily="34" charset="0"/>
            </a:endParaRPr>
          </a:p>
          <a:p>
            <a:r>
              <a:rPr lang="en-US" sz="1800" b="1" dirty="0" smtClean="0">
                <a:solidFill>
                  <a:schemeClr val="tx1"/>
                </a:solidFill>
                <a:latin typeface="Century Gothic" panose="020B0502020202020204" pitchFamily="34" charset="0"/>
                <a:cs typeface="Arial" panose="020B0604020202020204" pitchFamily="34" charset="0"/>
              </a:rPr>
              <a:t>With essential partners: NV Energy, LVVWD, </a:t>
            </a:r>
            <a:r>
              <a:rPr lang="en-US" sz="1800" b="1" dirty="0">
                <a:solidFill>
                  <a:schemeClr val="tx1"/>
                </a:solidFill>
                <a:latin typeface="Century Gothic" panose="020B0502020202020204" pitchFamily="34" charset="0"/>
                <a:cs typeface="Arial" panose="020B0604020202020204" pitchFamily="34" charset="0"/>
              </a:rPr>
              <a:t>US Forest Service, the Las Vegas Metropolitan Police Department, the Mt. Charleston Town Advisory Board, </a:t>
            </a:r>
            <a:r>
              <a:rPr lang="en-US" sz="1800" b="1" dirty="0" smtClean="0">
                <a:solidFill>
                  <a:schemeClr val="tx1"/>
                </a:solidFill>
                <a:latin typeface="Century Gothic" panose="020B0502020202020204" pitchFamily="34" charset="0"/>
                <a:cs typeface="Arial" panose="020B0604020202020204" pitchFamily="34" charset="0"/>
              </a:rPr>
              <a:t>the </a:t>
            </a:r>
            <a:r>
              <a:rPr lang="en-US" sz="1800" b="1" dirty="0">
                <a:solidFill>
                  <a:schemeClr val="tx1"/>
                </a:solidFill>
                <a:latin typeface="Century Gothic" panose="020B0502020202020204" pitchFamily="34" charset="0"/>
                <a:cs typeface="Arial" panose="020B0604020202020204" pitchFamily="34" charset="0"/>
              </a:rPr>
              <a:t>Mt. Charleston Library, the Mt. Charleston Lodge, </a:t>
            </a:r>
            <a:r>
              <a:rPr lang="en-US" sz="1800" b="1" dirty="0" smtClean="0">
                <a:solidFill>
                  <a:schemeClr val="tx1"/>
                </a:solidFill>
                <a:latin typeface="Century Gothic" panose="020B0502020202020204" pitchFamily="34" charset="0"/>
                <a:cs typeface="Arial" panose="020B0604020202020204" pitchFamily="34" charset="0"/>
              </a:rPr>
              <a:t>the </a:t>
            </a:r>
            <a:r>
              <a:rPr lang="en-US" sz="1800" b="1" dirty="0">
                <a:solidFill>
                  <a:schemeClr val="tx1"/>
                </a:solidFill>
                <a:latin typeface="Century Gothic" panose="020B0502020202020204" pitchFamily="34" charset="0"/>
                <a:cs typeface="Arial" panose="020B0604020202020204" pitchFamily="34" charset="0"/>
              </a:rPr>
              <a:t>Nevada Department of Transportation.</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50911" y="510917"/>
            <a:ext cx="4303582" cy="3251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606016"/>
      </p:ext>
    </p:extLst>
  </p:cSld>
  <p:clrMapOvr>
    <a:masterClrMapping/>
  </p:clrMapOvr>
  <mc:AlternateContent xmlns:mc="http://schemas.openxmlformats.org/markup-compatibility/2006" xmlns:p14="http://schemas.microsoft.com/office/powerpoint/2010/main">
    <mc:Choice Requires="p14">
      <p:transition spd="slow" p14:dur="2000" advTm="7397"/>
    </mc:Choice>
    <mc:Fallback xmlns="">
      <p:transition spd="slow" advTm="739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PublicArt\Public Art Projects\Current or Open Projects\Zap\Zap 12 - on Mount Charleston\Photos-research\11-17-19\IMG_257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44" r="3426"/>
          <a:stretch/>
        </p:blipFill>
        <p:spPr bwMode="auto">
          <a:xfrm>
            <a:off x="346365" y="381000"/>
            <a:ext cx="8492835" cy="621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532088"/>
      </p:ext>
    </p:extLst>
  </p:cSld>
  <p:clrMapOvr>
    <a:masterClrMapping/>
  </p:clrMapOvr>
  <mc:AlternateContent xmlns:mc="http://schemas.openxmlformats.org/markup-compatibility/2006" xmlns:p14="http://schemas.microsoft.com/office/powerpoint/2010/main">
    <mc:Choice Requires="p14">
      <p:transition spd="slow" p14:dur="2000" advTm="5537"/>
    </mc:Choice>
    <mc:Fallback xmlns="">
      <p:transition spd="slow" advTm="553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P:\PublicArt\Public Art Projects\Current or Open Projects\Zap\Zap 12 - on Mount Charleston\Photos-research\11-17-19\IMG_25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81000"/>
            <a:ext cx="4089399" cy="6134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1" descr="P:\PublicArt\Public Art Projects\Current or Open Projects\Zap\Zap 12 - on Mount Charleston\Photos-research\11-17-19\IMG_25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81000"/>
            <a:ext cx="4089399"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795620"/>
      </p:ext>
    </p:extLst>
  </p:cSld>
  <p:clrMapOvr>
    <a:masterClrMapping/>
  </p:clrMapOvr>
  <mc:AlternateContent xmlns:mc="http://schemas.openxmlformats.org/markup-compatibility/2006" xmlns:p14="http://schemas.microsoft.com/office/powerpoint/2010/main">
    <mc:Choice Requires="p14">
      <p:transition spd="slow" p14:dur="2000" advTm="6662"/>
    </mc:Choice>
    <mc:Fallback xmlns="">
      <p:transition spd="slow" advTm="666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b="1" dirty="0" smtClean="0">
                <a:latin typeface="Century Gothic" panose="020B0502020202020204" pitchFamily="34" charset="0"/>
              </a:rPr>
              <a:t>Jorge Ceja (Vezun)</a:t>
            </a:r>
            <a:endParaRPr lang="en-US" sz="3200" b="1" dirty="0">
              <a:latin typeface="Century Gothic" panose="020B0502020202020204" pitchFamily="34" charset="0"/>
            </a:endParaRPr>
          </a:p>
        </p:txBody>
      </p:sp>
      <p:sp>
        <p:nvSpPr>
          <p:cNvPr id="3" name="Content Placeholder 2"/>
          <p:cNvSpPr>
            <a:spLocks noGrp="1"/>
          </p:cNvSpPr>
          <p:nvPr>
            <p:ph idx="1"/>
          </p:nvPr>
        </p:nvSpPr>
        <p:spPr>
          <a:xfrm>
            <a:off x="457200" y="990600"/>
            <a:ext cx="8229600" cy="5410200"/>
          </a:xfrm>
        </p:spPr>
        <p:txBody>
          <a:bodyPr>
            <a:normAutofit fontScale="92500" lnSpcReduction="10000"/>
          </a:bodyPr>
          <a:lstStyle/>
          <a:p>
            <a:pPr marL="0" indent="0" algn="ctr">
              <a:buNone/>
            </a:pPr>
            <a:r>
              <a:rPr lang="en-US" sz="2200" b="1" dirty="0"/>
              <a:t>Group </a:t>
            </a:r>
            <a:r>
              <a:rPr lang="en-US" sz="2200" b="1" dirty="0" smtClean="0"/>
              <a:t>2 </a:t>
            </a:r>
            <a:r>
              <a:rPr lang="en-US" sz="2200" b="1" dirty="0"/>
              <a:t>– </a:t>
            </a:r>
            <a:r>
              <a:rPr lang="en-US" sz="2200" b="1" dirty="0" smtClean="0"/>
              <a:t>above the Resort</a:t>
            </a:r>
            <a:r>
              <a:rPr lang="en-US" sz="2200" dirty="0"/>
              <a:t> </a:t>
            </a:r>
            <a:r>
              <a:rPr lang="en-US" sz="2200" b="1" dirty="0" smtClean="0"/>
              <a:t>&amp; by the turnoff to Hwy-158 </a:t>
            </a:r>
            <a:endParaRPr lang="en-US" sz="2200" dirty="0" smtClean="0"/>
          </a:p>
          <a:p>
            <a:pPr marL="0" indent="0" algn="ctr">
              <a:buNone/>
            </a:pPr>
            <a:r>
              <a:rPr lang="en-US" sz="2200" dirty="0" smtClean="0"/>
              <a:t>(at the top of the gravel road to the old golf course)</a:t>
            </a:r>
            <a:endParaRPr lang="en-US" sz="2200" b="1" dirty="0" smtClean="0"/>
          </a:p>
          <a:p>
            <a:pPr marL="0" indent="0" algn="ctr">
              <a:buNone/>
            </a:pPr>
            <a:endParaRPr lang="en-US" sz="1000" dirty="0" smtClean="0"/>
          </a:p>
          <a:p>
            <a:pPr marL="0" indent="0" algn="ctr">
              <a:buNone/>
            </a:pPr>
            <a:r>
              <a:rPr lang="en-US" sz="1600" dirty="0"/>
              <a:t>I have long been interested in contributing to the Zap project. I can see the added personality that the boxes give to the neighborhoods around town and they also serve as reminders of the creative locals that we have and what they do here. The boxes brighten our days while passing them in transit. I am ready to contribute with paintbrushes in hand and a head full of ideas. I am enthusiastic to be a member of this project and also with further calls where I can continue to lend a hand in building our growing collection of public art pieces</a:t>
            </a:r>
            <a:r>
              <a:rPr lang="en-US" sz="1600" dirty="0" smtClean="0"/>
              <a:t>.</a:t>
            </a:r>
          </a:p>
          <a:p>
            <a:pPr marL="0" indent="0" algn="ctr">
              <a:buNone/>
            </a:pPr>
            <a:r>
              <a:rPr lang="en-US" sz="1600" dirty="0"/>
              <a:t>Along with others, Mount Charleston is one of our gems. I’ve hiked, skied and snowboarded there. I’ve had hot cocoa in the lodge. I have shown it off to visitors and just taken drives to getaway there. I’ve never painted there. My idea is to make boxes that would only be out of place in a photograph. They would only make sense where they are, a literal example of site-specific.</a:t>
            </a:r>
          </a:p>
          <a:p>
            <a:pPr marL="0" indent="0" algn="ctr">
              <a:buNone/>
            </a:pPr>
            <a:endParaRPr lang="en-US" sz="400" dirty="0" smtClean="0"/>
          </a:p>
          <a:p>
            <a:pPr marL="0" indent="0" algn="ctr">
              <a:buNone/>
            </a:pPr>
            <a:r>
              <a:rPr lang="en-US" sz="1000" dirty="0" smtClean="0"/>
              <a:t>▫▫▫▫▫▫▫▫▫▫</a:t>
            </a:r>
          </a:p>
          <a:p>
            <a:pPr marL="0" indent="0" algn="ctr">
              <a:buNone/>
            </a:pPr>
            <a:endParaRPr lang="en-US" sz="400" dirty="0" smtClean="0"/>
          </a:p>
          <a:p>
            <a:pPr marL="0" indent="0" algn="ctr">
              <a:buNone/>
            </a:pPr>
            <a:r>
              <a:rPr lang="en-US" sz="1600" dirty="0"/>
              <a:t>I have contributed to small community projects around town as an artist and presenter opening the doorway for public engagement and discussion. I have also been a part of civic art activities which invite attendees to join in on the process and the activity.</a:t>
            </a:r>
          </a:p>
          <a:p>
            <a:pPr marL="0" indent="0" algn="ctr">
              <a:buNone/>
            </a:pPr>
            <a:r>
              <a:rPr lang="en-US" sz="1600" dirty="0"/>
              <a:t>My intention is to be very traditional and do my boxes in a Plein Air approach. Drawing the surroundings into the piece not only as inspiration but as a subject. This would not be that different than what a lot of artists do to learn or as a regular mode of operation for their work. Look and paint, that is my intention except as a Zap box this would serve as a mirror for the immediate surroundings and the county as a whole. The mountains in this painting are not “made up” mountains, they are the mountains in front of you. We live here. This is the imagery</a:t>
            </a:r>
            <a:r>
              <a:rPr lang="en-US" sz="1600" dirty="0" smtClean="0"/>
              <a:t>.</a:t>
            </a:r>
            <a:endParaRPr lang="en-US" sz="1600" dirty="0"/>
          </a:p>
        </p:txBody>
      </p:sp>
    </p:spTree>
    <p:extLst>
      <p:ext uri="{BB962C8B-B14F-4D97-AF65-F5344CB8AC3E}">
        <p14:creationId xmlns:p14="http://schemas.microsoft.com/office/powerpoint/2010/main" val="942599207"/>
      </p:ext>
    </p:extLst>
  </p:cSld>
  <p:clrMapOvr>
    <a:masterClrMapping/>
  </p:clrMapOvr>
  <mc:AlternateContent xmlns:mc="http://schemas.openxmlformats.org/markup-compatibility/2006" xmlns:p14="http://schemas.microsoft.com/office/powerpoint/2010/main">
    <mc:Choice Requires="p14">
      <p:transition spd="slow" p14:dur="2000" advTm="16550"/>
    </mc:Choice>
    <mc:Fallback xmlns="">
      <p:transition spd="slow" advTm="1655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4" t="15667" r="2691"/>
          <a:stretch/>
        </p:blipFill>
        <p:spPr bwMode="auto">
          <a:xfrm>
            <a:off x="381000" y="768178"/>
            <a:ext cx="8382000" cy="5275891"/>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719003"/>
      </p:ext>
    </p:extLst>
  </p:cSld>
  <p:clrMapOvr>
    <a:masterClrMapping/>
  </p:clrMapOvr>
  <mc:AlternateContent xmlns:mc="http://schemas.openxmlformats.org/markup-compatibility/2006" xmlns:p14="http://schemas.microsoft.com/office/powerpoint/2010/main">
    <mc:Choice Requires="p14">
      <p:transition spd="slow" p14:dur="2000" advTm="6902"/>
    </mc:Choice>
    <mc:Fallback xmlns="">
      <p:transition spd="slow" advTm="690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solidFill>
                  <a:prstClr val="black"/>
                </a:solidFill>
                <a:effectLst>
                  <a:outerShdw blurRad="50800" dist="38100" dir="2700000" algn="tl" rotWithShape="0">
                    <a:prstClr val="black">
                      <a:alpha val="40000"/>
                    </a:prstClr>
                  </a:outerShdw>
                </a:effectLst>
                <a:latin typeface="Century Gothic" panose="020B0502020202020204" pitchFamily="34" charset="0"/>
              </a:rPr>
              <a:t>Jorge Ceja (Vezun)</a:t>
            </a:r>
            <a:endParaRPr lang="en-US" dirty="0"/>
          </a:p>
        </p:txBody>
      </p:sp>
      <p:pic>
        <p:nvPicPr>
          <p:cNvPr id="5" name="Picture 12" descr="P:\PublicArt\Public Art Projects\Current or Open Projects\Zap\Zap 12 - on Mount Charleston\Photos-research\11-2 &amp; 4-19, progress\IMG_2197.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2627" r="5714" b="6951"/>
          <a:stretch/>
        </p:blipFill>
        <p:spPr bwMode="auto">
          <a:xfrm>
            <a:off x="381000" y="1219200"/>
            <a:ext cx="8419085" cy="538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527402"/>
      </p:ext>
    </p:extLst>
  </p:cSld>
  <p:clrMapOvr>
    <a:masterClrMapping/>
  </p:clrMapOvr>
  <mc:AlternateContent xmlns:mc="http://schemas.openxmlformats.org/markup-compatibility/2006" xmlns:p14="http://schemas.microsoft.com/office/powerpoint/2010/main">
    <mc:Choice Requires="p14">
      <p:transition spd="slow" p14:dur="2000" advTm="6100"/>
    </mc:Choice>
    <mc:Fallback xmlns="">
      <p:transition spd="slow" advTm="61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P:\PublicArt\Public Art Projects\Current or Open Projects\Zap\Zap 12 - on Mount Charleston\Photos-research\11-17-19\IMG_256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51"/>
          <a:stretch/>
        </p:blipFill>
        <p:spPr bwMode="auto">
          <a:xfrm>
            <a:off x="252194" y="334085"/>
            <a:ext cx="8692220" cy="629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953415"/>
      </p:ext>
    </p:extLst>
  </p:cSld>
  <p:clrMapOvr>
    <a:masterClrMapping/>
  </p:clrMapOvr>
  <mc:AlternateContent xmlns:mc="http://schemas.openxmlformats.org/markup-compatibility/2006" xmlns:p14="http://schemas.microsoft.com/office/powerpoint/2010/main">
    <mc:Choice Requires="p14">
      <p:transition spd="slow" p14:dur="2000" advTm="5585"/>
    </mc:Choice>
    <mc:Fallback xmlns="">
      <p:transition spd="slow" advTm="558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P:\PublicArt\Public Art Projects\Current or Open Projects\Zap\Zap 12 - on Mount Charleston\Photos-research\11-17-19\IMG_25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89"/>
          <a:stretch/>
        </p:blipFill>
        <p:spPr bwMode="auto">
          <a:xfrm>
            <a:off x="241300" y="381000"/>
            <a:ext cx="8696959"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67701"/>
      </p:ext>
    </p:extLst>
  </p:cSld>
  <p:clrMapOvr>
    <a:masterClrMapping/>
  </p:clrMapOvr>
  <mc:AlternateContent xmlns:mc="http://schemas.openxmlformats.org/markup-compatibility/2006" xmlns:p14="http://schemas.microsoft.com/office/powerpoint/2010/main">
    <mc:Choice Requires="p14">
      <p:transition spd="slow" p14:dur="2000" advTm="6174"/>
    </mc:Choice>
    <mc:Fallback xmlns="">
      <p:transition spd="slow" advTm="6174"/>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P:\PublicArt\Public Art Projects\Current or Open Projects\Zap\Zap 12 - on Mount Charleston\Photos-research\11-17-19\IMG_254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502"/>
          <a:stretch/>
        </p:blipFill>
        <p:spPr bwMode="auto">
          <a:xfrm>
            <a:off x="285750" y="533400"/>
            <a:ext cx="852519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101572"/>
      </p:ext>
    </p:extLst>
  </p:cSld>
  <p:clrMapOvr>
    <a:masterClrMapping/>
  </p:clrMapOvr>
  <mc:AlternateContent xmlns:mc="http://schemas.openxmlformats.org/markup-compatibility/2006" xmlns:p14="http://schemas.microsoft.com/office/powerpoint/2010/main">
    <mc:Choice Requires="p14">
      <p:transition spd="slow" p14:dur="2000" advTm="5824"/>
    </mc:Choice>
    <mc:Fallback xmlns="">
      <p:transition spd="slow" advTm="5824"/>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P:\PublicArt\Public Art Projects\Current or Open Projects\Zap\Zap 12 - on Mount Charleston\Photos-research\11-17-19\IMG_25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3335" y="304800"/>
            <a:ext cx="4175654" cy="62634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descr="P:\PublicArt\Public Art Projects\Current or Open Projects\Zap\Zap 12 - on Mount Charleston\Photos-research\11-17-19\IMG_25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4800"/>
            <a:ext cx="4175654" cy="626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035716"/>
      </p:ext>
    </p:extLst>
  </p:cSld>
  <p:clrMapOvr>
    <a:masterClrMapping/>
  </p:clrMapOvr>
  <mc:AlternateContent xmlns:mc="http://schemas.openxmlformats.org/markup-compatibility/2006" xmlns:p14="http://schemas.microsoft.com/office/powerpoint/2010/main">
    <mc:Choice Requires="p14">
      <p:transition spd="slow" p14:dur="2000" advTm="6031"/>
    </mc:Choice>
    <mc:Fallback xmlns="">
      <p:transition spd="slow" advTm="603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P:\PublicArt\Public Art Projects\Current or Open Projects\Zap\Zap 12 - on Mount Charleston\Photos-research\11-17-19\IMG_24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400" y="342900"/>
            <a:ext cx="4191000" cy="6286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8" descr="P:\PublicArt\Public Art Projects\Current or Open Projects\Zap\Zap 12 - on Mount Charleston\Photos-research\11-17-19\IMG_25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1700" y="342900"/>
            <a:ext cx="4191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188035"/>
      </p:ext>
    </p:extLst>
  </p:cSld>
  <p:clrMapOvr>
    <a:masterClrMapping/>
  </p:clrMapOvr>
  <mc:AlternateContent xmlns:mc="http://schemas.openxmlformats.org/markup-compatibility/2006" xmlns:p14="http://schemas.microsoft.com/office/powerpoint/2010/main">
    <mc:Choice Requires="p14">
      <p:transition spd="slow" p14:dur="2000" advTm="7062"/>
    </mc:Choice>
    <mc:Fallback xmlns="">
      <p:transition spd="slow" advTm="706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1859" y="3276487"/>
            <a:ext cx="6553200" cy="769441"/>
          </a:xfrm>
          <a:prstGeom prst="rect">
            <a:avLst/>
          </a:prstGeom>
        </p:spPr>
        <p:txBody>
          <a:bodyPr wrap="square">
            <a:spAutoFit/>
          </a:bodyPr>
          <a:lstStyle/>
          <a:p>
            <a:pPr algn="ctr"/>
            <a:r>
              <a:rPr lang="en-US" sz="4400" b="1" i="1" dirty="0" smtClean="0">
                <a:solidFill>
                  <a:prstClr val="black"/>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Zap 12 </a:t>
            </a:r>
            <a:r>
              <a:rPr lang="en-US" sz="4400" b="1" i="1" dirty="0">
                <a:solidFill>
                  <a:prstClr val="black"/>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Artists</a:t>
            </a:r>
            <a:endPar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2"/>
          <p:cNvSpPr/>
          <p:nvPr/>
        </p:nvSpPr>
        <p:spPr>
          <a:xfrm>
            <a:off x="762000" y="4040010"/>
            <a:ext cx="7696199" cy="2640723"/>
          </a:xfrm>
          <a:prstGeom prst="rect">
            <a:avLst/>
          </a:prstGeom>
        </p:spPr>
        <p:txBody>
          <a:bodyPr wrap="square">
            <a:spAutoFit/>
          </a:bodyPr>
          <a:lstStyle/>
          <a:p>
            <a:pPr lvl="0">
              <a:spcBef>
                <a:spcPct val="20000"/>
              </a:spcBef>
            </a:pPr>
            <a:r>
              <a:rPr lang="en-US" sz="36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Brenda Talley		</a:t>
            </a:r>
            <a:r>
              <a:rPr lang="en-US" sz="32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sym typeface="Wingdings" panose="05000000000000000000" pitchFamily="2" charset="2"/>
              </a:rPr>
              <a:t> </a:t>
            </a:r>
            <a:r>
              <a:rPr lang="en-US" sz="32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(Group #1)</a:t>
            </a:r>
          </a:p>
          <a:p>
            <a:pPr lvl="0">
              <a:spcBef>
                <a:spcPct val="20000"/>
              </a:spcBef>
            </a:pPr>
            <a:r>
              <a:rPr lang="en-US" sz="36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Jorge Ceja (Vezun)	</a:t>
            </a:r>
            <a:r>
              <a:rPr lang="en-US" sz="32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sym typeface="Wingdings" panose="05000000000000000000" pitchFamily="2" charset="2"/>
              </a:rPr>
              <a:t> </a:t>
            </a:r>
            <a:r>
              <a:rPr lang="en-US" sz="32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a:t>
            </a:r>
            <a:r>
              <a:rPr lang="en-US" sz="3200" dirty="0">
                <a:solidFill>
                  <a:prstClr val="black"/>
                </a:solidFill>
                <a:effectLst>
                  <a:outerShdw blurRad="50800" dist="38100" dir="2700000" algn="tl" rotWithShape="0">
                    <a:prstClr val="black">
                      <a:alpha val="40000"/>
                    </a:prstClr>
                  </a:outerShdw>
                </a:effectLst>
                <a:latin typeface="Century Gothic" panose="020B0502020202020204" pitchFamily="34" charset="0"/>
              </a:rPr>
              <a:t>Group </a:t>
            </a:r>
            <a:r>
              <a:rPr lang="en-US" sz="32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#2)</a:t>
            </a:r>
            <a:endParaRPr lang="en-US" sz="3200" dirty="0">
              <a:solidFill>
                <a:prstClr val="black"/>
              </a:solidFill>
              <a:effectLst>
                <a:outerShdw blurRad="50800" dist="38100" dir="2700000" algn="tl" rotWithShape="0">
                  <a:prstClr val="black">
                    <a:alpha val="40000"/>
                  </a:prstClr>
                </a:outerShdw>
              </a:effectLst>
              <a:latin typeface="Century Gothic" panose="020B0502020202020204" pitchFamily="34" charset="0"/>
            </a:endParaRPr>
          </a:p>
          <a:p>
            <a:pPr lvl="0">
              <a:spcBef>
                <a:spcPct val="20000"/>
              </a:spcBef>
            </a:pPr>
            <a:r>
              <a:rPr lang="en-US" sz="36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Clint Brill</a:t>
            </a:r>
            <a:r>
              <a:rPr lang="en-US" sz="3600" dirty="0">
                <a:solidFill>
                  <a:prstClr val="black"/>
                </a:solidFill>
                <a:effectLst>
                  <a:outerShdw blurRad="50800" dist="38100" dir="2700000" algn="tl" rotWithShape="0">
                    <a:prstClr val="black">
                      <a:alpha val="40000"/>
                    </a:prstClr>
                  </a:outerShdw>
                </a:effectLst>
                <a:latin typeface="Century Gothic" panose="020B0502020202020204" pitchFamily="34" charset="0"/>
              </a:rPr>
              <a:t>	</a:t>
            </a:r>
            <a:r>
              <a:rPr lang="en-US" sz="36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			</a:t>
            </a:r>
            <a:r>
              <a:rPr lang="en-US" sz="32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sym typeface="Wingdings" panose="05000000000000000000" pitchFamily="2" charset="2"/>
              </a:rPr>
              <a:t> </a:t>
            </a:r>
            <a:r>
              <a:rPr lang="en-US" sz="32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a:t>
            </a:r>
            <a:r>
              <a:rPr lang="en-US" sz="3200" dirty="0">
                <a:solidFill>
                  <a:prstClr val="black"/>
                </a:solidFill>
                <a:effectLst>
                  <a:outerShdw blurRad="50800" dist="38100" dir="2700000" algn="tl" rotWithShape="0">
                    <a:prstClr val="black">
                      <a:alpha val="40000"/>
                    </a:prstClr>
                  </a:outerShdw>
                </a:effectLst>
                <a:latin typeface="Century Gothic" panose="020B0502020202020204" pitchFamily="34" charset="0"/>
              </a:rPr>
              <a:t>Group </a:t>
            </a:r>
            <a:r>
              <a:rPr lang="en-US" sz="32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#3)</a:t>
            </a:r>
          </a:p>
          <a:p>
            <a:pPr lvl="0">
              <a:spcBef>
                <a:spcPct val="20000"/>
              </a:spcBef>
            </a:pPr>
            <a:r>
              <a:rPr lang="en-US" sz="36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Aniko Doman		</a:t>
            </a:r>
            <a:r>
              <a:rPr lang="en-US" sz="32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sym typeface="Wingdings" panose="05000000000000000000" pitchFamily="2" charset="2"/>
              </a:rPr>
              <a:t> </a:t>
            </a:r>
            <a:r>
              <a:rPr lang="en-US" sz="32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a:t>
            </a:r>
            <a:r>
              <a:rPr lang="en-US" sz="3200" dirty="0">
                <a:solidFill>
                  <a:prstClr val="black"/>
                </a:solidFill>
                <a:effectLst>
                  <a:outerShdw blurRad="50800" dist="38100" dir="2700000" algn="tl" rotWithShape="0">
                    <a:prstClr val="black">
                      <a:alpha val="40000"/>
                    </a:prstClr>
                  </a:outerShdw>
                </a:effectLst>
                <a:latin typeface="Century Gothic" panose="020B0502020202020204" pitchFamily="34" charset="0"/>
              </a:rPr>
              <a:t>Group </a:t>
            </a:r>
            <a:r>
              <a:rPr lang="en-US" sz="3200" dirty="0" smtClean="0">
                <a:solidFill>
                  <a:prstClr val="black"/>
                </a:solidFill>
                <a:effectLst>
                  <a:outerShdw blurRad="50800" dist="38100" dir="2700000" algn="tl" rotWithShape="0">
                    <a:prstClr val="black">
                      <a:alpha val="40000"/>
                    </a:prstClr>
                  </a:outerShdw>
                </a:effectLst>
                <a:latin typeface="Century Gothic" panose="020B0502020202020204" pitchFamily="34" charset="0"/>
              </a:rPr>
              <a:t>#4)</a:t>
            </a:r>
            <a:endParaRPr lang="en-US" sz="3200" dirty="0">
              <a:solidFill>
                <a:prstClr val="black"/>
              </a:solidFill>
              <a:effectLst>
                <a:outerShdw blurRad="50800" dist="38100" dir="2700000" algn="tl" rotWithShape="0">
                  <a:prstClr val="black">
                    <a:alpha val="40000"/>
                  </a:prstClr>
                </a:outerShdw>
              </a:effectLst>
              <a:latin typeface="Century Gothic" panose="020B0502020202020204" pitchFamily="34"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619" y="266699"/>
            <a:ext cx="8648960" cy="2842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313031"/>
      </p:ext>
    </p:extLst>
  </p:cSld>
  <p:clrMapOvr>
    <a:masterClrMapping/>
  </p:clrMapOvr>
  <mc:AlternateContent xmlns:mc="http://schemas.openxmlformats.org/markup-compatibility/2006" xmlns:p14="http://schemas.microsoft.com/office/powerpoint/2010/main">
    <mc:Choice Requires="p14">
      <p:transition spd="slow" p14:dur="2000" advTm="7108"/>
    </mc:Choice>
    <mc:Fallback xmlns="">
      <p:transition spd="slow" advTm="710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200" b="1" dirty="0" smtClean="0">
                <a:latin typeface="Century Gothic" panose="020B0502020202020204" pitchFamily="34" charset="0"/>
              </a:rPr>
              <a:t>Clint Brill</a:t>
            </a:r>
            <a:endParaRPr lang="en-US" sz="3200" b="1" dirty="0">
              <a:latin typeface="Century Gothic" panose="020B0502020202020204" pitchFamily="34" charset="0"/>
            </a:endParaRPr>
          </a:p>
        </p:txBody>
      </p:sp>
      <p:sp>
        <p:nvSpPr>
          <p:cNvPr id="3" name="Content Placeholder 2"/>
          <p:cNvSpPr>
            <a:spLocks noGrp="1"/>
          </p:cNvSpPr>
          <p:nvPr>
            <p:ph idx="1"/>
          </p:nvPr>
        </p:nvSpPr>
        <p:spPr>
          <a:xfrm>
            <a:off x="457200" y="838200"/>
            <a:ext cx="8229600" cy="5715000"/>
          </a:xfrm>
        </p:spPr>
        <p:txBody>
          <a:bodyPr>
            <a:normAutofit/>
          </a:bodyPr>
          <a:lstStyle/>
          <a:p>
            <a:pPr marL="0" indent="0" algn="ctr">
              <a:buNone/>
            </a:pPr>
            <a:r>
              <a:rPr lang="en-US" sz="2300" b="1" dirty="0"/>
              <a:t>Group </a:t>
            </a:r>
            <a:r>
              <a:rPr lang="en-US" sz="2300" b="1" dirty="0" smtClean="0"/>
              <a:t>3 </a:t>
            </a:r>
            <a:r>
              <a:rPr lang="en-US" sz="2300" b="1" dirty="0"/>
              <a:t>– </a:t>
            </a:r>
            <a:r>
              <a:rPr lang="en-US" sz="2300" b="1" dirty="0" smtClean="0"/>
              <a:t>At the Well Echo #5 Pump House &amp; 64 Crestview Dr.</a:t>
            </a:r>
          </a:p>
          <a:p>
            <a:pPr marL="0" indent="0" algn="ctr">
              <a:buNone/>
            </a:pPr>
            <a:r>
              <a:rPr lang="en-US" sz="2300" dirty="0" smtClean="0"/>
              <a:t>(by the Trail Canyon trailhead)</a:t>
            </a:r>
          </a:p>
          <a:p>
            <a:pPr marL="0" indent="0" algn="ctr">
              <a:buNone/>
            </a:pPr>
            <a:endParaRPr lang="en-US" sz="1100" dirty="0" smtClean="0"/>
          </a:p>
          <a:p>
            <a:pPr marL="0" indent="0" algn="ctr">
              <a:buNone/>
            </a:pPr>
            <a:r>
              <a:rPr lang="en-US" sz="1700" dirty="0"/>
              <a:t>I have always loved the work of the American Regionalist Artists; Grant Wood, John Stuart Curry, and especially Thomas Hart Benton. I like their authenticity in how they represented rural life so well. This is pertinent to my own upbringing on a farm in the Midwest where images from rural life were common for subjects in my drawings from a very early age.</a:t>
            </a:r>
          </a:p>
          <a:p>
            <a:pPr marL="0" indent="0" algn="ctr">
              <a:buNone/>
            </a:pPr>
            <a:r>
              <a:rPr lang="en-US" sz="1700" dirty="0"/>
              <a:t>As a student of Design at the Colorado Institute of Art, I learned to appreciate good composition (which is also evident in Benton’s work). I was able to expand my familiarity with various media in my studies for my Master’s Degree in Art from Northern Arizona University. My training was enhanced through my Art teaching career with Clark County School District and as an adjunct Art teacher with College of Southern Nevada.</a:t>
            </a:r>
          </a:p>
          <a:p>
            <a:pPr marL="0" indent="0" algn="ctr">
              <a:buNone/>
            </a:pPr>
            <a:endParaRPr lang="en-US" sz="400" dirty="0"/>
          </a:p>
          <a:p>
            <a:pPr marL="0" indent="0" algn="ctr">
              <a:buNone/>
            </a:pPr>
            <a:r>
              <a:rPr lang="en-US" sz="1100" dirty="0" smtClean="0"/>
              <a:t>▫▫▫▫▫▫▫▫▫▫</a:t>
            </a:r>
            <a:endParaRPr lang="en-US" sz="1100" dirty="0"/>
          </a:p>
          <a:p>
            <a:pPr marL="0" indent="0" algn="ctr">
              <a:buNone/>
            </a:pPr>
            <a:endParaRPr lang="en-US" sz="400" dirty="0"/>
          </a:p>
          <a:p>
            <a:pPr marL="0" indent="0" algn="ctr">
              <a:buNone/>
            </a:pPr>
            <a:r>
              <a:rPr lang="en-US" sz="1700" dirty="0"/>
              <a:t>My goal is to represent the community in which my work will be on display through good design, as well as images which enhance and spark interest. Materials will be of good quality, purchased at our family business: “Graphx Signs &amp; Services”, where we also sell supplies for artists. This is where I maintain the role of artist/illustrator for the business.</a:t>
            </a:r>
          </a:p>
          <a:p>
            <a:pPr marL="0" indent="0" algn="ctr">
              <a:buNone/>
            </a:pPr>
            <a:r>
              <a:rPr lang="en-US" sz="1700" dirty="0"/>
              <a:t>I have also done other murals; through Graphx, independently, and as an educator with students and community involved in the process.</a:t>
            </a:r>
          </a:p>
        </p:txBody>
      </p:sp>
    </p:spTree>
    <p:extLst>
      <p:ext uri="{BB962C8B-B14F-4D97-AF65-F5344CB8AC3E}">
        <p14:creationId xmlns:p14="http://schemas.microsoft.com/office/powerpoint/2010/main" val="2063646824"/>
      </p:ext>
    </p:extLst>
  </p:cSld>
  <p:clrMapOvr>
    <a:masterClrMapping/>
  </p:clrMapOvr>
  <mc:AlternateContent xmlns:mc="http://schemas.openxmlformats.org/markup-compatibility/2006" xmlns:p14="http://schemas.microsoft.com/office/powerpoint/2010/main">
    <mc:Choice Requires="p14">
      <p:transition spd="slow" p14:dur="2000" advTm="17058"/>
    </mc:Choice>
    <mc:Fallback xmlns="">
      <p:transition spd="slow" advTm="1705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6" t="15372" r="1649"/>
          <a:stretch/>
        </p:blipFill>
        <p:spPr bwMode="auto">
          <a:xfrm>
            <a:off x="431761" y="762000"/>
            <a:ext cx="8331632" cy="5414319"/>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6933967"/>
      </p:ext>
    </p:extLst>
  </p:cSld>
  <p:clrMapOvr>
    <a:masterClrMapping/>
  </p:clrMapOvr>
  <mc:AlternateContent xmlns:mc="http://schemas.openxmlformats.org/markup-compatibility/2006" xmlns:p14="http://schemas.microsoft.com/office/powerpoint/2010/main">
    <mc:Choice Requires="p14">
      <p:transition spd="slow" p14:dur="2000" advTm="7115"/>
    </mc:Choice>
    <mc:Fallback xmlns="">
      <p:transition spd="slow" advTm="711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solidFill>
                  <a:prstClr val="black"/>
                </a:solidFill>
                <a:effectLst>
                  <a:outerShdw blurRad="50800" dist="38100" dir="2700000" algn="tl" rotWithShape="0">
                    <a:prstClr val="black">
                      <a:alpha val="40000"/>
                    </a:prstClr>
                  </a:outerShdw>
                </a:effectLst>
                <a:latin typeface="Century Gothic" panose="020B0502020202020204" pitchFamily="34" charset="0"/>
              </a:rPr>
              <a:t>Clint Brill	</a:t>
            </a:r>
            <a:endParaRPr lang="en-US" dirty="0"/>
          </a:p>
        </p:txBody>
      </p:sp>
      <p:pic>
        <p:nvPicPr>
          <p:cNvPr id="5" name="Picture 27" descr="P:\PublicArt\Public Art Projects\Current or Open Projects\Zap\Zap 12 - on Mount Charleston\Photos-research\11-8-19\IMG_2363.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1826"/>
          <a:stretch/>
        </p:blipFill>
        <p:spPr bwMode="auto">
          <a:xfrm>
            <a:off x="533400" y="1066800"/>
            <a:ext cx="81915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133235"/>
      </p:ext>
    </p:extLst>
  </p:cSld>
  <p:clrMapOvr>
    <a:masterClrMapping/>
  </p:clrMapOvr>
  <mc:AlternateContent xmlns:mc="http://schemas.openxmlformats.org/markup-compatibility/2006" xmlns:p14="http://schemas.microsoft.com/office/powerpoint/2010/main">
    <mc:Choice Requires="p14">
      <p:transition spd="slow" p14:dur="2000" advTm="6061"/>
    </mc:Choice>
    <mc:Fallback xmlns="">
      <p:transition spd="slow" advTm="606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P:\PublicArt\Public Art Projects\Current or Open Projects\Zap\Zap 12 - on Mount Charleston\Photos-research\11-11-19\IMG_248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937" t="6198" b="3904"/>
          <a:stretch/>
        </p:blipFill>
        <p:spPr bwMode="auto">
          <a:xfrm>
            <a:off x="241300" y="304800"/>
            <a:ext cx="8670437" cy="633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340143"/>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1" descr="P:\PublicArt\Public Art Projects\Current or Open Projects\Zap\Zap 12 - on Mount Charleston\Photos-research\11-17-19\IMG_25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12" r="4285"/>
          <a:stretch/>
        </p:blipFill>
        <p:spPr bwMode="auto">
          <a:xfrm>
            <a:off x="246015" y="304800"/>
            <a:ext cx="8656685" cy="629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254055"/>
      </p:ext>
    </p:extLst>
  </p:cSld>
  <p:clrMapOvr>
    <a:masterClrMapping/>
  </p:clrMapOvr>
  <mc:AlternateContent xmlns:mc="http://schemas.openxmlformats.org/markup-compatibility/2006" xmlns:p14="http://schemas.microsoft.com/office/powerpoint/2010/main">
    <mc:Choice Requires="p14">
      <p:transition spd="slow" p14:dur="2000" advTm="5236"/>
    </mc:Choice>
    <mc:Fallback xmlns="">
      <p:transition spd="slow" advTm="5236"/>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3" descr="P:\PublicArt\Public Art Projects\Current or Open Projects\Zap\Zap 12 - on Mount Charleston\Photos-research\11-17-19\IMG_254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82" t="13252" r="11882"/>
          <a:stretch/>
        </p:blipFill>
        <p:spPr bwMode="auto">
          <a:xfrm>
            <a:off x="276935" y="152400"/>
            <a:ext cx="8638465"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84373"/>
      </p:ext>
    </p:extLst>
  </p:cSld>
  <p:clrMapOvr>
    <a:masterClrMapping/>
  </p:clrMapOvr>
  <mc:AlternateContent xmlns:mc="http://schemas.openxmlformats.org/markup-compatibility/2006" xmlns:p14="http://schemas.microsoft.com/office/powerpoint/2010/main">
    <mc:Choice Requires="p14">
      <p:transition spd="slow" p14:dur="2000" advTm="5678"/>
    </mc:Choice>
    <mc:Fallback xmlns="">
      <p:transition spd="slow" advTm="5678"/>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P:\PublicArt\Public Art Projects\Current or Open Projects\Zap\Zap 12 - on Mount Charleston\Photos-research\11-11-19\IMG_24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90" t="10649" r="13426" b="2546"/>
          <a:stretch/>
        </p:blipFill>
        <p:spPr bwMode="auto">
          <a:xfrm>
            <a:off x="226365" y="304800"/>
            <a:ext cx="8637016" cy="626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184369"/>
      </p:ext>
    </p:extLst>
  </p:cSld>
  <p:clrMapOvr>
    <a:masterClrMapping/>
  </p:clrMapOvr>
  <mc:AlternateContent xmlns:mc="http://schemas.openxmlformats.org/markup-compatibility/2006" xmlns:p14="http://schemas.microsoft.com/office/powerpoint/2010/main">
    <mc:Choice Requires="p14">
      <p:transition spd="slow" p14:dur="2000" advTm="6088"/>
    </mc:Choice>
    <mc:Fallback xmlns="">
      <p:transition spd="slow" advTm="6088"/>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8" descr="P:\PublicArt\Public Art Projects\Current or Open Projects\Zap\Zap 12 - on Mount Charleston\Photos-research\11-17-19\IMG_25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38" r="1"/>
          <a:stretch/>
        </p:blipFill>
        <p:spPr bwMode="auto">
          <a:xfrm>
            <a:off x="258255" y="381000"/>
            <a:ext cx="8626543" cy="614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474088"/>
      </p:ext>
    </p:extLst>
  </p:cSld>
  <p:clrMapOvr>
    <a:masterClrMapping/>
  </p:clrMapOvr>
  <mc:AlternateContent xmlns:mc="http://schemas.openxmlformats.org/markup-compatibility/2006" xmlns:p14="http://schemas.microsoft.com/office/powerpoint/2010/main">
    <mc:Choice Requires="p14">
      <p:transition spd="slow" p14:dur="2000" advTm="5033"/>
    </mc:Choice>
    <mc:Fallback xmlns="">
      <p:transition spd="slow" advTm="5033"/>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descr="P:\PublicArt\Public Art Projects\Current or Open Projects\Zap\Zap 12 - on Mount Charleston\Photos-research\11-17-19\IMG_25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42164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0" descr="P:\PublicArt\Public Art Projects\Current or Open Projects\Zap\Zap 12 - on Mount Charleston\Photos-research\11-17-19\IMG_25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04800"/>
            <a:ext cx="42164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492634"/>
      </p:ext>
    </p:extLst>
  </p:cSld>
  <p:clrMapOvr>
    <a:masterClrMapping/>
  </p:clrMapOvr>
  <mc:AlternateContent xmlns:mc="http://schemas.openxmlformats.org/markup-compatibility/2006" xmlns:p14="http://schemas.microsoft.com/office/powerpoint/2010/main">
    <mc:Choice Requires="p14">
      <p:transition spd="slow" p14:dur="2000" advTm="6417"/>
    </mc:Choice>
    <mc:Fallback xmlns="">
      <p:transition spd="slow" advTm="6417"/>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200" b="1" dirty="0" smtClean="0">
                <a:latin typeface="Century Gothic" panose="020B0502020202020204" pitchFamily="34" charset="0"/>
              </a:rPr>
              <a:t>Aniko Doman</a:t>
            </a:r>
            <a:endParaRPr lang="en-US" sz="3200" b="1" dirty="0">
              <a:latin typeface="Century Gothic" panose="020B0502020202020204" pitchFamily="34" charset="0"/>
            </a:endParaRPr>
          </a:p>
        </p:txBody>
      </p:sp>
      <p:sp>
        <p:nvSpPr>
          <p:cNvPr id="3" name="Content Placeholder 2"/>
          <p:cNvSpPr>
            <a:spLocks noGrp="1"/>
          </p:cNvSpPr>
          <p:nvPr>
            <p:ph idx="1"/>
          </p:nvPr>
        </p:nvSpPr>
        <p:spPr>
          <a:xfrm>
            <a:off x="457200" y="914400"/>
            <a:ext cx="8229600" cy="5486400"/>
          </a:xfrm>
        </p:spPr>
        <p:txBody>
          <a:bodyPr>
            <a:normAutofit fontScale="92500"/>
          </a:bodyPr>
          <a:lstStyle/>
          <a:p>
            <a:pPr marL="0" indent="0" algn="ctr">
              <a:buNone/>
            </a:pPr>
            <a:r>
              <a:rPr lang="en-US" sz="2200" b="1" dirty="0"/>
              <a:t>Group </a:t>
            </a:r>
            <a:r>
              <a:rPr lang="en-US" sz="2200" b="1" dirty="0" smtClean="0"/>
              <a:t>4 </a:t>
            </a:r>
            <a:r>
              <a:rPr lang="en-US" sz="2200" b="1" dirty="0"/>
              <a:t>– </a:t>
            </a:r>
            <a:r>
              <a:rPr lang="en-US" sz="2200" b="1" dirty="0" smtClean="0"/>
              <a:t>5001 Kyle Canyon Rd </a:t>
            </a:r>
            <a:r>
              <a:rPr lang="en-US" sz="2200" dirty="0"/>
              <a:t>(by </a:t>
            </a:r>
            <a:r>
              <a:rPr lang="en-US" sz="2200" dirty="0" smtClean="0"/>
              <a:t>Forest Valley Residence)</a:t>
            </a:r>
          </a:p>
          <a:p>
            <a:pPr marL="0" indent="0" algn="ctr">
              <a:buNone/>
            </a:pPr>
            <a:endParaRPr lang="en-US" sz="1000" dirty="0" smtClean="0"/>
          </a:p>
          <a:p>
            <a:pPr marL="0" indent="0" algn="ctr">
              <a:buNone/>
            </a:pPr>
            <a:r>
              <a:rPr lang="en-US" sz="1600" dirty="0"/>
              <a:t>I feel a natural affinity to design and paint public art that engages viewers intellectually, emotionally, and aesthetically. I am also thrilled about the opportunity to create art for a natural environment.</a:t>
            </a:r>
          </a:p>
          <a:p>
            <a:pPr marL="0" indent="0" algn="ctr">
              <a:buNone/>
            </a:pPr>
            <a:r>
              <a:rPr lang="en-US" sz="1600" dirty="0"/>
              <a:t>As a resident of the Vegas Valley for over three decades, I have grown to love our natural surroundings and cherish the flora and fauna we are surrounded with. I am a frequent visitor and hiker to the Mt. Charleston/Kyle Canyon area, and have enjoyed the beauty of the Spring Mountains and surrounding Mojave Desert in every season and weather over the years.</a:t>
            </a:r>
          </a:p>
          <a:p>
            <a:pPr marL="0" indent="0" algn="ctr">
              <a:buNone/>
            </a:pPr>
            <a:endParaRPr lang="en-US" sz="400" dirty="0" smtClean="0"/>
          </a:p>
          <a:p>
            <a:pPr marL="0" indent="0" algn="ctr">
              <a:buNone/>
            </a:pPr>
            <a:r>
              <a:rPr lang="en-US" sz="1000" dirty="0"/>
              <a:t>▫▫▫▫▫▫▫▫▫▫</a:t>
            </a:r>
          </a:p>
          <a:p>
            <a:pPr marL="0" indent="0" algn="ctr">
              <a:buNone/>
            </a:pPr>
            <a:endParaRPr lang="en-US" sz="400" dirty="0"/>
          </a:p>
          <a:p>
            <a:pPr marL="0" indent="0" algn="ctr">
              <a:buNone/>
            </a:pPr>
            <a:r>
              <a:rPr lang="en-US" sz="1600" dirty="0"/>
              <a:t>This opportunity would be a highly desired opportunity for me to create artwork located in nature. I would also be happy to meet and listen to community partners, and hear their ideas what might be appropriate art for their neighborhood. I will also bring my ideas for creating images that reflect my decades worth of wonderful memories of Mt. Charleston, my deep connection to and love of this very unique area in our desert - the colors of the rocks, the textures of a small lichens, the sound of the wind in the canyons, the smell of wet sage and pine trees whirling in a thunderstorm... to name just a few. I want to visually explore abstract shapes of things that connect us to nature, objects that are simple yet impressive to our senses, shapes that easily relate to its viewers, enliven the artwork site with colors, stimulate wondering, and start a conversation.</a:t>
            </a:r>
          </a:p>
          <a:p>
            <a:pPr marL="0" indent="0" algn="ctr">
              <a:buNone/>
            </a:pPr>
            <a:r>
              <a:rPr lang="en-US" sz="1600" dirty="0"/>
              <a:t>My hope is that my artistic skills, vision, experiences and past successes will make me a chosen candidate for this commission. I will bring enthusiasm and professionalism to complete a well-executed public art project - on time, on budget, and in astute collaboration with neighborhood residents and business.</a:t>
            </a:r>
          </a:p>
          <a:p>
            <a:pPr marL="0" indent="0" algn="ctr">
              <a:buNone/>
            </a:pPr>
            <a:endParaRPr lang="en-US" sz="1600" dirty="0"/>
          </a:p>
        </p:txBody>
      </p:sp>
    </p:spTree>
    <p:extLst>
      <p:ext uri="{BB962C8B-B14F-4D97-AF65-F5344CB8AC3E}">
        <p14:creationId xmlns:p14="http://schemas.microsoft.com/office/powerpoint/2010/main" val="2925545320"/>
      </p:ext>
    </p:extLst>
  </p:cSld>
  <p:clrMapOvr>
    <a:masterClrMapping/>
  </p:clrMapOvr>
  <mc:AlternateContent xmlns:mc="http://schemas.openxmlformats.org/markup-compatibility/2006" xmlns:p14="http://schemas.microsoft.com/office/powerpoint/2010/main">
    <mc:Choice Requires="p14">
      <p:transition spd="slow" p14:dur="2000" advTm="17308"/>
    </mc:Choice>
    <mc:Fallback xmlns="">
      <p:transition spd="slow" advTm="1730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600" b="1" dirty="0" smtClean="0">
                <a:latin typeface="Century Gothic" panose="020B0502020202020204" pitchFamily="34" charset="0"/>
              </a:rPr>
              <a:t>Brenda Talley</a:t>
            </a:r>
            <a:endParaRPr lang="en-US" sz="3600" b="1" dirty="0">
              <a:latin typeface="Century Gothic" panose="020B0502020202020204" pitchFamily="34" charset="0"/>
            </a:endParaRPr>
          </a:p>
        </p:txBody>
      </p:sp>
      <p:sp>
        <p:nvSpPr>
          <p:cNvPr id="3" name="Content Placeholder 2"/>
          <p:cNvSpPr>
            <a:spLocks noGrp="1"/>
          </p:cNvSpPr>
          <p:nvPr>
            <p:ph idx="1"/>
          </p:nvPr>
        </p:nvSpPr>
        <p:spPr>
          <a:xfrm>
            <a:off x="470939" y="914400"/>
            <a:ext cx="8229600" cy="5500141"/>
          </a:xfrm>
        </p:spPr>
        <p:txBody>
          <a:bodyPr>
            <a:normAutofit fontScale="85000" lnSpcReduction="10000"/>
          </a:bodyPr>
          <a:lstStyle/>
          <a:p>
            <a:pPr marL="0" indent="0" algn="ctr">
              <a:buNone/>
            </a:pPr>
            <a:r>
              <a:rPr lang="en-US" sz="2400" b="1" dirty="0"/>
              <a:t>Group </a:t>
            </a:r>
            <a:r>
              <a:rPr lang="en-US" sz="2400" b="1" dirty="0" smtClean="0"/>
              <a:t>1 </a:t>
            </a:r>
            <a:r>
              <a:rPr lang="en-US" sz="2400" b="1" dirty="0"/>
              <a:t>– </a:t>
            </a:r>
            <a:r>
              <a:rPr lang="en-US" sz="2400" b="1" dirty="0" smtClean="0"/>
              <a:t>by the Spring Mountains Visitor’s Center</a:t>
            </a:r>
          </a:p>
          <a:p>
            <a:pPr marL="0" indent="0" algn="ctr">
              <a:buNone/>
            </a:pPr>
            <a:endParaRPr lang="en-US" sz="1300" dirty="0" smtClean="0"/>
          </a:p>
          <a:p>
            <a:pPr marL="0" indent="0" algn="ctr">
              <a:buNone/>
            </a:pPr>
            <a:r>
              <a:rPr lang="en-US" sz="1900" dirty="0"/>
              <a:t>As a 4th generation native Las Vegan, whose grandmother came to this area prior to its founding, I have deep roots in Southern Nevada. Mt. Charleston was a favorite place when I was growing up for picnics and a respite from the Vegas summer heat</a:t>
            </a:r>
            <a:r>
              <a:rPr lang="en-US" sz="1900" dirty="0" smtClean="0"/>
              <a:t>.</a:t>
            </a:r>
          </a:p>
          <a:p>
            <a:pPr marL="0" indent="0" algn="ctr">
              <a:buNone/>
            </a:pPr>
            <a:r>
              <a:rPr lang="en-US" sz="1900" dirty="0"/>
              <a:t>As a </a:t>
            </a:r>
            <a:r>
              <a:rPr lang="en-US" sz="1900" dirty="0" smtClean="0"/>
              <a:t>Mt. Charleston resident </a:t>
            </a:r>
            <a:r>
              <a:rPr lang="en-US" sz="1900" dirty="0"/>
              <a:t>I have a great concern in the destruction of our mountain environment, especially our trees. 300-500 year old Ponderosa Pines and 1000-3000 year old Bristle cone pines; many to fires, the most recent in 2013, but also other trees to the bark beetle and most recently to the salt on our highways during winter. I believe the number was over 700 ponderosa pines that had to be cut down along our roadways due to the salt. I have worked with others, in trying to stop this destruction, working with students that made a documentary to help educate our politicians in the importance of protecting this unique old growth forest.</a:t>
            </a:r>
          </a:p>
          <a:p>
            <a:pPr marL="0" indent="0" algn="ctr">
              <a:buNone/>
            </a:pPr>
            <a:r>
              <a:rPr lang="en-US" sz="1300" dirty="0" smtClean="0"/>
              <a:t>▫▫▫▫▫▫▫▫▫▫</a:t>
            </a:r>
            <a:endParaRPr lang="en-US" sz="1300" dirty="0"/>
          </a:p>
          <a:p>
            <a:pPr marL="0" indent="0" algn="ctr">
              <a:buNone/>
            </a:pPr>
            <a:r>
              <a:rPr lang="en-US" sz="1900" dirty="0"/>
              <a:t>With that mindset, my wish is to create a piece that reflects the beauty of and importance of protecting all of the ecosystems of this mountain. I envision a piece with various trees, the ponderosas, junipers, and aspens; perhaps with rabbit brush in bloom, and other mountain wildflowers. Perhaps a deer may show its face on one side, or the Palmer Chipmunk, perhaps a few Mountain Blue butterflies and maybe Cocks Comb Ridge or Mummy’s Toe in all their grandeur when gleaming with the sunsets golden kiss would honor one panel.</a:t>
            </a:r>
          </a:p>
          <a:p>
            <a:pPr marL="0" indent="0" algn="ctr">
              <a:buNone/>
            </a:pPr>
            <a:r>
              <a:rPr lang="en-US" sz="1900" dirty="0"/>
              <a:t>As a piece of public art, I believe the artist for these utility boxes should consider what this community values, the art would reflect a portion of the environment in which the boxes exist, and hopefully they would heighten our awareness of why it is so important to protect the resources of this very special forest. That would be my goal with this project should I be chosen</a:t>
            </a:r>
            <a:r>
              <a:rPr lang="en-US" sz="1900" dirty="0" smtClean="0"/>
              <a:t>.</a:t>
            </a:r>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lgn="ctr">
              <a:buNone/>
            </a:pPr>
            <a:endParaRPr lang="en-US" sz="2400" dirty="0"/>
          </a:p>
        </p:txBody>
      </p:sp>
    </p:spTree>
    <p:extLst>
      <p:ext uri="{BB962C8B-B14F-4D97-AF65-F5344CB8AC3E}">
        <p14:creationId xmlns:p14="http://schemas.microsoft.com/office/powerpoint/2010/main" val="1087642390"/>
      </p:ext>
    </p:extLst>
  </p:cSld>
  <p:clrMapOvr>
    <a:masterClrMapping/>
  </p:clrMapOvr>
  <mc:AlternateContent xmlns:mc="http://schemas.openxmlformats.org/markup-compatibility/2006" xmlns:p14="http://schemas.microsoft.com/office/powerpoint/2010/main">
    <mc:Choice Requires="p14">
      <p:transition spd="slow" p14:dur="2000" advTm="17110"/>
    </mc:Choice>
    <mc:Fallback xmlns="">
      <p:transition spd="slow" advTm="1711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2" t="18436" r="4611" b="1903"/>
          <a:stretch/>
        </p:blipFill>
        <p:spPr bwMode="auto">
          <a:xfrm>
            <a:off x="380997" y="1066800"/>
            <a:ext cx="8415295" cy="4903573"/>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244443" y="1491342"/>
            <a:ext cx="1230086" cy="369332"/>
          </a:xfrm>
          <a:prstGeom prst="rect">
            <a:avLst/>
          </a:prstGeom>
          <a:noFill/>
          <a:ln>
            <a:noFill/>
          </a:ln>
        </p:spPr>
        <p:txBody>
          <a:bodyPr wrap="square" rtlCol="0">
            <a:spAutoFit/>
          </a:bodyPr>
          <a:lstStyle/>
          <a:p>
            <a:r>
              <a:rPr lang="en-US" b="1" u="sng" dirty="0" smtClean="0">
                <a:solidFill>
                  <a:prstClr val="black"/>
                </a:solidFill>
                <a:latin typeface="Arial" panose="020B0604020202020204" pitchFamily="34" charset="0"/>
                <a:cs typeface="Arial" panose="020B0604020202020204" pitchFamily="34" charset="0"/>
              </a:rPr>
              <a:t> /</a:t>
            </a:r>
            <a:r>
              <a:rPr lang="en-US" sz="1500" b="1" u="sng" dirty="0" smtClean="0">
                <a:solidFill>
                  <a:prstClr val="black"/>
                </a:solidFill>
                <a:latin typeface="Arial" panose="020B0604020202020204" pitchFamily="34" charset="0"/>
                <a:cs typeface="Arial" panose="020B0604020202020204" pitchFamily="34" charset="0"/>
              </a:rPr>
              <a:t> 3 boxes</a:t>
            </a:r>
            <a:endParaRPr lang="en-US" sz="1500" b="1" u="sng"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17005"/>
      </p:ext>
    </p:extLst>
  </p:cSld>
  <p:clrMapOvr>
    <a:masterClrMapping/>
  </p:clrMapOvr>
  <mc:AlternateContent xmlns:mc="http://schemas.openxmlformats.org/markup-compatibility/2006" xmlns:p14="http://schemas.microsoft.com/office/powerpoint/2010/main">
    <mc:Choice Requires="p14">
      <p:transition spd="slow" p14:dur="2000" advTm="7049"/>
    </mc:Choice>
    <mc:Fallback xmlns="">
      <p:transition spd="slow" advTm="7049"/>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solidFill>
                  <a:prstClr val="black"/>
                </a:solidFill>
                <a:effectLst>
                  <a:outerShdw blurRad="50800" dist="38100" dir="2700000" algn="tl" rotWithShape="0">
                    <a:prstClr val="black">
                      <a:alpha val="40000"/>
                    </a:prstClr>
                  </a:outerShdw>
                </a:effectLst>
                <a:latin typeface="Century Gothic" panose="020B0502020202020204" pitchFamily="34" charset="0"/>
              </a:rPr>
              <a:t>Aniko Doman</a:t>
            </a:r>
            <a:endParaRPr lang="en-US" dirty="0"/>
          </a:p>
        </p:txBody>
      </p:sp>
      <p:pic>
        <p:nvPicPr>
          <p:cNvPr id="5" name="Picture 34" descr="P:\PublicArt\Public Art Projects\Current or Open Projects\Zap\Zap 12 - on Mount Charleston\Photos-research\11-2 &amp; 4-19, progress\IMG_2168.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7126" t="3473" r="4321" b="9490"/>
          <a:stretch/>
        </p:blipFill>
        <p:spPr bwMode="auto">
          <a:xfrm>
            <a:off x="381000" y="1066800"/>
            <a:ext cx="8450532" cy="553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133235"/>
      </p:ext>
    </p:extLst>
  </p:cSld>
  <p:clrMapOvr>
    <a:masterClrMapping/>
  </p:clrMapOvr>
  <mc:AlternateContent xmlns:mc="http://schemas.openxmlformats.org/markup-compatibility/2006" xmlns:p14="http://schemas.microsoft.com/office/powerpoint/2010/main">
    <mc:Choice Requires="p14">
      <p:transition spd="slow" p14:dur="2000" advTm="6343"/>
    </mc:Choice>
    <mc:Fallback xmlns="">
      <p:transition spd="slow" advTm="6343"/>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PublicArt\Public Art Projects\Current or Open Projects\Zap\Zap 12 - on Mount Charleston\Photos-research\11-17-19\IMG_251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55" t="2778" r="8757" b="11149"/>
          <a:stretch/>
        </p:blipFill>
        <p:spPr bwMode="auto">
          <a:xfrm>
            <a:off x="228599" y="304800"/>
            <a:ext cx="8742617"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476733"/>
      </p:ext>
    </p:extLst>
  </p:cSld>
  <p:clrMapOvr>
    <a:masterClrMapping/>
  </p:clrMapOvr>
  <mc:AlternateContent xmlns:mc="http://schemas.openxmlformats.org/markup-compatibility/2006" xmlns:p14="http://schemas.microsoft.com/office/powerpoint/2010/main">
    <mc:Choice Requires="p14">
      <p:transition spd="slow" p14:dur="2000" advTm="7326"/>
    </mc:Choice>
    <mc:Fallback xmlns="">
      <p:transition spd="slow" advTm="7326"/>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PublicArt\Public Art Projects\Current or Open Projects\Zap\Zap 12 - on Mount Charleston\Photos-research\11-17-19\IMG_25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50" t="10770" r="8179" b="2511"/>
          <a:stretch/>
        </p:blipFill>
        <p:spPr bwMode="auto">
          <a:xfrm>
            <a:off x="457200" y="304800"/>
            <a:ext cx="8153400" cy="6220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04856"/>
      </p:ext>
    </p:extLst>
  </p:cSld>
  <p:clrMapOvr>
    <a:masterClrMapping/>
  </p:clrMapOvr>
  <mc:AlternateContent xmlns:mc="http://schemas.openxmlformats.org/markup-compatibility/2006" xmlns:p14="http://schemas.microsoft.com/office/powerpoint/2010/main">
    <mc:Choice Requires="p14">
      <p:transition spd="slow" p14:dur="2000" advTm="6162"/>
    </mc:Choice>
    <mc:Fallback xmlns="">
      <p:transition spd="slow" advTm="6162"/>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PublicArt\Public Art Projects\Current or Open Projects\Zap\Zap 12 - on Mount Charleston\Photos-research\11-17-19\IMG_25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381000"/>
            <a:ext cx="4131733" cy="619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P:\PublicArt\Public Art Projects\Current or Open Projects\Zap\Zap 12 - on Mount Charleston\Photos-research\11-8-19\IMG_23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499" y="381000"/>
            <a:ext cx="4131733" cy="619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474293"/>
      </p:ext>
    </p:extLst>
  </p:cSld>
  <p:clrMapOvr>
    <a:masterClrMapping/>
  </p:clrMapOvr>
  <mc:AlternateContent xmlns:mc="http://schemas.openxmlformats.org/markup-compatibility/2006" xmlns:p14="http://schemas.microsoft.com/office/powerpoint/2010/main">
    <mc:Choice Requires="p14">
      <p:transition spd="slow" p14:dur="2000" advTm="6196"/>
    </mc:Choice>
    <mc:Fallback xmlns="">
      <p:transition spd="slow" advTm="619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P:\PublicArt\Public Art Projects\Current or Open Projects\Zap\Zap 12 - on Mount Charleston\Photos-research\11-8-19\IMG_238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69" t="-373" r="3464"/>
          <a:stretch/>
        </p:blipFill>
        <p:spPr bwMode="auto">
          <a:xfrm>
            <a:off x="245063" y="457200"/>
            <a:ext cx="8605207" cy="612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173788"/>
      </p:ext>
    </p:extLst>
  </p:cSld>
  <p:clrMapOvr>
    <a:masterClrMapping/>
  </p:clrMapOvr>
  <mc:AlternateContent xmlns:mc="http://schemas.openxmlformats.org/markup-compatibility/2006" xmlns:p14="http://schemas.microsoft.com/office/powerpoint/2010/main">
    <mc:Choice Requires="p14">
      <p:transition spd="slow" p14:dur="2000" advTm="5953"/>
    </mc:Choice>
    <mc:Fallback xmlns="">
      <p:transition spd="slow" advTm="5953"/>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PublicArt\Public Art Projects\Current or Open Projects\Zap\Zap 12 - on Mount Charleston\Photos-research\11-17-19\IMG_25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266" y="317500"/>
            <a:ext cx="4157133" cy="6235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P:\PublicArt\Public Art Projects\Current or Open Projects\Zap\Zap 12 - on Mount Charleston\Photos-research\11-17-19\IMG_25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667" y="317500"/>
            <a:ext cx="4157133" cy="623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084732"/>
      </p:ext>
    </p:extLst>
  </p:cSld>
  <p:clrMapOvr>
    <a:masterClrMapping/>
  </p:clrMapOvr>
  <mc:AlternateContent xmlns:mc="http://schemas.openxmlformats.org/markup-compatibility/2006" xmlns:p14="http://schemas.microsoft.com/office/powerpoint/2010/main">
    <mc:Choice Requires="p14">
      <p:transition spd="slow" p14:dur="2000" advTm="6243"/>
    </mc:Choice>
    <mc:Fallback xmlns="">
      <p:transition spd="slow" advTm="6243"/>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28600"/>
            <a:ext cx="7696200" cy="1117879"/>
          </a:xfrm>
          <a:ln>
            <a:noFill/>
          </a:ln>
          <a:effectLst>
            <a:outerShdw blurRad="50800" dist="38100" dir="2700000" algn="tl" rotWithShape="0">
              <a:prstClr val="black">
                <a:alpha val="40000"/>
              </a:prstClr>
            </a:outerShdw>
          </a:effectLst>
        </p:spPr>
        <p:txBody>
          <a:bodyPr>
            <a:normAutofit fontScale="90000"/>
          </a:bodyPr>
          <a:lstStyle/>
          <a:p>
            <a:pPr>
              <a:lnSpc>
                <a:spcPct val="150000"/>
              </a:lnSpc>
            </a:pPr>
            <a:r>
              <a:rPr lang="en-US" sz="2400" i="1" dirty="0" smtClean="0">
                <a:latin typeface="Century Gothic" panose="020B0502020202020204" pitchFamily="34" charset="0"/>
              </a:rPr>
              <a:t>To explore past Zap! projects, go to: </a:t>
            </a:r>
            <a:br>
              <a:rPr lang="en-US" sz="2400" i="1" dirty="0" smtClean="0">
                <a:latin typeface="Century Gothic" panose="020B0502020202020204" pitchFamily="34" charset="0"/>
              </a:rPr>
            </a:br>
            <a:r>
              <a:rPr lang="en-US" sz="2400" dirty="0" smtClean="0">
                <a:effectLst/>
                <a:hlinkClick r:id="rId2"/>
              </a:rPr>
              <a:t>https</a:t>
            </a:r>
            <a:r>
              <a:rPr lang="en-US" sz="2400" dirty="0">
                <a:effectLst/>
                <a:hlinkClick r:id="rId2"/>
              </a:rPr>
              <a:t>://www.clarkcountynv.gov/parks/Pages/zap-homepage.aspx</a:t>
            </a:r>
            <a:endParaRPr lang="en-US" sz="2400" i="1" dirty="0">
              <a:effectLst/>
              <a:latin typeface="Century Gothic" panose="020B0502020202020204" pitchFamily="34" charset="0"/>
            </a:endParaRPr>
          </a:p>
        </p:txBody>
      </p:sp>
      <p:sp>
        <p:nvSpPr>
          <p:cNvPr id="3" name="Subtitle 2"/>
          <p:cNvSpPr>
            <a:spLocks noGrp="1"/>
          </p:cNvSpPr>
          <p:nvPr>
            <p:ph type="subTitle" idx="1"/>
          </p:nvPr>
        </p:nvSpPr>
        <p:spPr>
          <a:xfrm>
            <a:off x="1081798" y="4800600"/>
            <a:ext cx="7162800" cy="1752600"/>
          </a:xfrm>
          <a:effectLst>
            <a:outerShdw blurRad="50800" dist="38100" dir="2700000" algn="tl" rotWithShape="0">
              <a:prstClr val="black">
                <a:alpha val="40000"/>
              </a:prstClr>
            </a:outerShdw>
          </a:effectLst>
        </p:spPr>
        <p:txBody>
          <a:bodyPr>
            <a:normAutofit fontScale="92500" lnSpcReduction="10000"/>
          </a:bodyPr>
          <a:lstStyle/>
          <a:p>
            <a:r>
              <a:rPr lang="en-US" sz="6000" b="1" i="1" dirty="0">
                <a:solidFill>
                  <a:prstClr val="black"/>
                </a:solidFill>
                <a:latin typeface="Century Gothic" panose="020B0502020202020204" pitchFamily="34" charset="0"/>
                <a:ea typeface="+mj-ea"/>
                <a:cs typeface="+mj-cs"/>
              </a:rPr>
              <a:t>Thank you!</a:t>
            </a:r>
            <a:endParaRPr lang="en-US" sz="6000" i="1" dirty="0" smtClean="0">
              <a:solidFill>
                <a:schemeClr val="tx1"/>
              </a:solidFill>
              <a:latin typeface="Century Gothic" panose="020B0502020202020204" pitchFamily="34" charset="0"/>
            </a:endParaRPr>
          </a:p>
          <a:p>
            <a:endParaRPr lang="en-US" sz="800" i="1" dirty="0" smtClean="0">
              <a:solidFill>
                <a:schemeClr val="tx1"/>
              </a:solidFill>
              <a:latin typeface="Century Gothic" panose="020B0502020202020204" pitchFamily="34" charset="0"/>
            </a:endParaRPr>
          </a:p>
          <a:p>
            <a:pPr>
              <a:lnSpc>
                <a:spcPct val="160000"/>
              </a:lnSpc>
            </a:pPr>
            <a:r>
              <a:rPr lang="en-US" sz="1600" i="1" dirty="0" smtClean="0">
                <a:solidFill>
                  <a:schemeClr val="tx1"/>
                </a:solidFill>
                <a:latin typeface="Century Gothic" panose="020B0502020202020204" pitchFamily="34" charset="0"/>
              </a:rPr>
              <a:t>Patty </a:t>
            </a:r>
            <a:r>
              <a:rPr lang="en-US" sz="1600" i="1" dirty="0">
                <a:solidFill>
                  <a:schemeClr val="tx1"/>
                </a:solidFill>
                <a:latin typeface="Century Gothic" panose="020B0502020202020204" pitchFamily="34" charset="0"/>
              </a:rPr>
              <a:t>Dominguez – Zap! Public Art Coordinator</a:t>
            </a:r>
            <a:br>
              <a:rPr lang="en-US" sz="1600" i="1" dirty="0">
                <a:solidFill>
                  <a:schemeClr val="tx1"/>
                </a:solidFill>
                <a:latin typeface="Century Gothic" panose="020B0502020202020204" pitchFamily="34" charset="0"/>
              </a:rPr>
            </a:br>
            <a:r>
              <a:rPr lang="en-US" sz="1600" i="1" dirty="0">
                <a:latin typeface="Century Gothic" panose="020B0502020202020204" pitchFamily="34" charset="0"/>
                <a:hlinkClick r:id="rId3"/>
              </a:rPr>
              <a:t>Patty.Dominguez@ClarkCountyNV.gov</a:t>
            </a:r>
            <a:endParaRPr lang="en-US" sz="1600" dirty="0" smtClean="0"/>
          </a:p>
        </p:txBody>
      </p:sp>
      <p:pic>
        <p:nvPicPr>
          <p:cNvPr id="15362"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PaintBrush/>
                    </a14:imgEffect>
                  </a14:imgLayer>
                </a14:imgProps>
              </a:ext>
              <a:ext uri="{28A0092B-C50C-407E-A947-70E740481C1C}">
                <a14:useLocalDpi xmlns:a14="http://schemas.microsoft.com/office/drawing/2010/main" val="0"/>
              </a:ext>
            </a:extLst>
          </a:blip>
          <a:srcRect t="-3328" b="-2776"/>
          <a:stretch/>
        </p:blipFill>
        <p:spPr bwMode="auto">
          <a:xfrm>
            <a:off x="2667000" y="1447800"/>
            <a:ext cx="3992397" cy="3200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6517790"/>
      </p:ext>
    </p:extLst>
  </p:cSld>
  <p:clrMapOvr>
    <a:masterClrMapping/>
  </p:clrMapOvr>
  <mc:AlternateContent xmlns:mc="http://schemas.openxmlformats.org/markup-compatibility/2006" xmlns:p14="http://schemas.microsoft.com/office/powerpoint/2010/main">
    <mc:Choice Requires="p14">
      <p:transition spd="slow" p14:dur="2000" advTm="14014"/>
    </mc:Choice>
    <mc:Fallback xmlns="">
      <p:transition spd="slow" advTm="1401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0" t="15758" r="2733"/>
          <a:stretch/>
        </p:blipFill>
        <p:spPr bwMode="auto">
          <a:xfrm>
            <a:off x="381000" y="761999"/>
            <a:ext cx="8342688" cy="5389605"/>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120787"/>
      </p:ext>
    </p:extLst>
  </p:cSld>
  <p:clrMapOvr>
    <a:masterClrMapping/>
  </p:clrMapOvr>
  <mc:AlternateContent xmlns:mc="http://schemas.openxmlformats.org/markup-compatibility/2006" xmlns:p14="http://schemas.microsoft.com/office/powerpoint/2010/main">
    <mc:Choice Requires="p14">
      <p:transition spd="slow" p14:dur="2000" advTm="6877"/>
    </mc:Choice>
    <mc:Fallback xmlns="">
      <p:transition spd="slow" advTm="687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solidFill>
                  <a:prstClr val="black"/>
                </a:solidFill>
                <a:effectLst>
                  <a:outerShdw blurRad="50800" dist="38100" dir="2700000" algn="tl" rotWithShape="0">
                    <a:prstClr val="black">
                      <a:alpha val="40000"/>
                    </a:prstClr>
                  </a:outerShdw>
                </a:effectLst>
                <a:latin typeface="Century Gothic" panose="020B0502020202020204" pitchFamily="34" charset="0"/>
              </a:rPr>
              <a:t>Brenda Talley</a:t>
            </a:r>
            <a:endParaRPr lang="en-US" dirty="0"/>
          </a:p>
        </p:txBody>
      </p:sp>
      <p:pic>
        <p:nvPicPr>
          <p:cNvPr id="1028" name="Picture 4" descr="P:\PublicArt\Public Art Projects\Current or Open Projects\Zap\Zap 12 - on Mount Charleston\Photos-research\11-17-19\IMG_26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42950" y="1295400"/>
            <a:ext cx="76581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85069"/>
      </p:ext>
    </p:extLst>
  </p:cSld>
  <p:clrMapOvr>
    <a:masterClrMapping/>
  </p:clrMapOvr>
  <mc:AlternateContent xmlns:mc="http://schemas.openxmlformats.org/markup-compatibility/2006" xmlns:p14="http://schemas.microsoft.com/office/powerpoint/2010/main">
    <mc:Choice Requires="p14">
      <p:transition spd="slow" p14:dur="2000" advTm="6343"/>
    </mc:Choice>
    <mc:Fallback xmlns="">
      <p:transition spd="slow" advTm="634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P:\PublicArt\Public Art Projects\Current or Open Projects\Zap\Zap 12 - on Mount Charleston\Photos-research\11-17-19\IMG_25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25450"/>
            <a:ext cx="4042833" cy="6064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P:\PublicArt\Public Art Projects\Current or Open Projects\Zap\Zap 12 - on Mount Charleston\Photos-research\11-17-19\IMG_26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25450"/>
            <a:ext cx="4042833" cy="606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344872"/>
      </p:ext>
    </p:extLst>
  </p:cSld>
  <p:clrMapOvr>
    <a:masterClrMapping/>
  </p:clrMapOvr>
  <mc:AlternateContent xmlns:mc="http://schemas.openxmlformats.org/markup-compatibility/2006" xmlns:p14="http://schemas.microsoft.com/office/powerpoint/2010/main">
    <mc:Choice Requires="p14">
      <p:transition spd="slow" p14:dur="2000" advTm="5811"/>
    </mc:Choice>
    <mc:Fallback xmlns="">
      <p:transition spd="slow" advTm="581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PublicArt\Public Art Projects\Current or Open Projects\Zap\Zap 12 - on Mount Charleston\Photos-research\11-17-19\IMG_25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70" r="2949"/>
          <a:stretch/>
        </p:blipFill>
        <p:spPr bwMode="auto">
          <a:xfrm>
            <a:off x="286801" y="354197"/>
            <a:ext cx="8552737" cy="6199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839075"/>
      </p:ext>
    </p:extLst>
  </p:cSld>
  <p:clrMapOvr>
    <a:masterClrMapping/>
  </p:clrMapOvr>
  <mc:AlternateContent xmlns:mc="http://schemas.openxmlformats.org/markup-compatibility/2006" xmlns:p14="http://schemas.microsoft.com/office/powerpoint/2010/main">
    <mc:Choice Requires="p14">
      <p:transition spd="slow" p14:dur="2000" advTm="6487"/>
    </mc:Choice>
    <mc:Fallback xmlns="">
      <p:transition spd="slow" advTm="648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PublicArt\Public Art Projects\Current or Open Projects\Zap\Zap 12 - on Mount Charleston\Photos-research\11-17-19\IMG_25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16" b="2833"/>
          <a:stretch/>
        </p:blipFill>
        <p:spPr bwMode="auto">
          <a:xfrm>
            <a:off x="352172" y="381000"/>
            <a:ext cx="85073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731928"/>
      </p:ext>
    </p:extLst>
  </p:cSld>
  <p:clrMapOvr>
    <a:masterClrMapping/>
  </p:clrMapOvr>
  <mc:AlternateContent xmlns:mc="http://schemas.openxmlformats.org/markup-compatibility/2006" xmlns:p14="http://schemas.microsoft.com/office/powerpoint/2010/main">
    <mc:Choice Requires="p14">
      <p:transition spd="slow" p14:dur="2000" advTm="6119"/>
    </mc:Choice>
    <mc:Fallback xmlns="">
      <p:transition spd="slow" advTm="6119"/>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PublicArt\Public Art Projects\Current or Open Projects\Zap\Zap 12 - on Mount Charleston\Photos-research\11-17-19\IMG_25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71" b="2715"/>
          <a:stretch/>
        </p:blipFill>
        <p:spPr bwMode="auto">
          <a:xfrm>
            <a:off x="247964" y="381000"/>
            <a:ext cx="8656802"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808224"/>
      </p:ext>
    </p:extLst>
  </p:cSld>
  <p:clrMapOvr>
    <a:masterClrMapping/>
  </p:clrMapOvr>
  <mc:AlternateContent xmlns:mc="http://schemas.openxmlformats.org/markup-compatibility/2006" xmlns:p14="http://schemas.microsoft.com/office/powerpoint/2010/main">
    <mc:Choice Requires="p14">
      <p:transition spd="slow" p14:dur="2000" advTm="5792"/>
    </mc:Choice>
    <mc:Fallback xmlns="">
      <p:transition spd="slow" advTm="5792"/>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19BFD75C8F004CB5514E30E3E7BAE6" ma:contentTypeVersion="1" ma:contentTypeDescription="Create a new document." ma:contentTypeScope="" ma:versionID="ea7fffb885b07df88b4db4bc27726561">
  <xsd:schema xmlns:xsd="http://www.w3.org/2001/XMLSchema" xmlns:xs="http://www.w3.org/2001/XMLSchema" xmlns:p="http://schemas.microsoft.com/office/2006/metadata/properties" xmlns:ns1="http://schemas.microsoft.com/sharepoint/v3" targetNamespace="http://schemas.microsoft.com/office/2006/metadata/properties" ma:root="true" ma:fieldsID="4dcce58c87e9fcebab8021569449a8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AB69064-42E2-49FD-9544-5346D6ABF49B}"/>
</file>

<file path=customXml/itemProps2.xml><?xml version="1.0" encoding="utf-8"?>
<ds:datastoreItem xmlns:ds="http://schemas.openxmlformats.org/officeDocument/2006/customXml" ds:itemID="{2197CB46-3C1D-454B-A5A1-685DB8F8595E}"/>
</file>

<file path=customXml/itemProps3.xml><?xml version="1.0" encoding="utf-8"?>
<ds:datastoreItem xmlns:ds="http://schemas.openxmlformats.org/officeDocument/2006/customXml" ds:itemID="{DCDE7DA5-EE8F-4EA9-8136-0E57DCE59E56}"/>
</file>

<file path=docProps/app.xml><?xml version="1.0" encoding="utf-8"?>
<Properties xmlns="http://schemas.openxmlformats.org/officeDocument/2006/extended-properties" xmlns:vt="http://schemas.openxmlformats.org/officeDocument/2006/docPropsVTypes">
  <TotalTime>2901</TotalTime>
  <Words>1460</Words>
  <Application>Microsoft Office PowerPoint</Application>
  <PresentationFormat>On-screen Show (4:3)</PresentationFormat>
  <Paragraphs>65</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Zap 9</vt:lpstr>
      <vt:lpstr>PowerPoint Presentation</vt:lpstr>
      <vt:lpstr>Brenda Talley</vt:lpstr>
      <vt:lpstr>PowerPoint Presentation</vt:lpstr>
      <vt:lpstr>Brenda Talley</vt:lpstr>
      <vt:lpstr>PowerPoint Presentation</vt:lpstr>
      <vt:lpstr>PowerPoint Presentation</vt:lpstr>
      <vt:lpstr>PowerPoint Presentation</vt:lpstr>
      <vt:lpstr>PowerPoint Presentation</vt:lpstr>
      <vt:lpstr>PowerPoint Presentation</vt:lpstr>
      <vt:lpstr>PowerPoint Presentation</vt:lpstr>
      <vt:lpstr>Jorge Ceja (Vezun)</vt:lpstr>
      <vt:lpstr>PowerPoint Presentation</vt:lpstr>
      <vt:lpstr>Jorge Ceja (Vezun)</vt:lpstr>
      <vt:lpstr>PowerPoint Presentation</vt:lpstr>
      <vt:lpstr>PowerPoint Presentation</vt:lpstr>
      <vt:lpstr>PowerPoint Presentation</vt:lpstr>
      <vt:lpstr>PowerPoint Presentation</vt:lpstr>
      <vt:lpstr>PowerPoint Presentation</vt:lpstr>
      <vt:lpstr>Clint Brill</vt:lpstr>
      <vt:lpstr>PowerPoint Presentation</vt:lpstr>
      <vt:lpstr>Clint Brill </vt:lpstr>
      <vt:lpstr>PowerPoint Presentation</vt:lpstr>
      <vt:lpstr>PowerPoint Presentation</vt:lpstr>
      <vt:lpstr>PowerPoint Presentation</vt:lpstr>
      <vt:lpstr>PowerPoint Presentation</vt:lpstr>
      <vt:lpstr>PowerPoint Presentation</vt:lpstr>
      <vt:lpstr>PowerPoint Presentation</vt:lpstr>
      <vt:lpstr>Aniko Doman</vt:lpstr>
      <vt:lpstr>PowerPoint Presentation</vt:lpstr>
      <vt:lpstr>Aniko Doman</vt:lpstr>
      <vt:lpstr>PowerPoint Presentation</vt:lpstr>
      <vt:lpstr>PowerPoint Presentation</vt:lpstr>
      <vt:lpstr>PowerPoint Presentation</vt:lpstr>
      <vt:lpstr>PowerPoint Presentation</vt:lpstr>
      <vt:lpstr>PowerPoint Presentation</vt:lpstr>
      <vt:lpstr>To explore past Zap! projects, go to:  https://www.clarkcountynv.gov/parks/Pages/zap-homepage.aspx</vt:lpstr>
    </vt:vector>
  </TitlesOfParts>
  <Company>Clark County, NV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zap-12-on-mt-charleston-12-2019</dc:title>
  <dc:creator>Patty Dominguez</dc:creator>
  <cp:lastModifiedBy>Stacey Fuqua</cp:lastModifiedBy>
  <cp:revision>140</cp:revision>
  <cp:lastPrinted>2019-09-25T21:48:11Z</cp:lastPrinted>
  <dcterms:created xsi:type="dcterms:W3CDTF">2017-02-06T20:18:01Z</dcterms:created>
  <dcterms:modified xsi:type="dcterms:W3CDTF">2020-02-18T19:26:31Z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0x010100DD19BFD75C8F004CB5514E30E3E7BAE6</vt:lpwstr>
  </property>
</Properties>
</file>